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00" r:id="rId3"/>
    <p:sldId id="357" r:id="rId4"/>
    <p:sldId id="362" r:id="rId5"/>
    <p:sldId id="271" r:id="rId6"/>
    <p:sldId id="310" r:id="rId7"/>
    <p:sldId id="367" r:id="rId8"/>
    <p:sldId id="368" r:id="rId9"/>
    <p:sldId id="373" r:id="rId10"/>
    <p:sldId id="366" r:id="rId11"/>
    <p:sldId id="369" r:id="rId12"/>
    <p:sldId id="370" r:id="rId13"/>
    <p:sldId id="371" r:id="rId14"/>
    <p:sldId id="320" r:id="rId15"/>
    <p:sldId id="361" r:id="rId16"/>
  </p:sldIdLst>
  <p:sldSz cx="12192000" cy="6858000"/>
  <p:notesSz cx="6797675" cy="987266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ymanzik Tabea" initials="ST" lastIdx="2" clrIdx="0">
    <p:extLst>
      <p:ext uri="{19B8F6BF-5375-455C-9EA6-DF929625EA0E}">
        <p15:presenceInfo xmlns:p15="http://schemas.microsoft.com/office/powerpoint/2012/main" userId="S-1-5-21-1060284298-1078145449-1343024091-8419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940E"/>
    <a:srgbClr val="5EDCD0"/>
    <a:srgbClr val="5EE0DA"/>
    <a:srgbClr val="C3F3F1"/>
    <a:srgbClr val="E4D098"/>
    <a:srgbClr val="FFC50D"/>
    <a:srgbClr val="DAA600"/>
    <a:srgbClr val="F2B800"/>
    <a:srgbClr val="D5B761"/>
    <a:srgbClr val="DAA5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84" autoAdjust="0"/>
    <p:restoredTop sz="59942" autoAdjust="0"/>
  </p:normalViewPr>
  <p:slideViewPr>
    <p:cSldViewPr snapToGrid="0">
      <p:cViewPr varScale="1">
        <p:scale>
          <a:sx n="61" d="100"/>
          <a:sy n="61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15C70-FE01-4859-BF00-AED46DC017F2}" type="datetimeFigureOut">
              <a:rPr lang="de-DE" smtClean="0"/>
              <a:t>04.02.2025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3196D-BBAA-4843-AAE1-7DDA569B9F8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52606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D77581-C687-492D-9CE9-E9623FA4139C}" type="datetimeFigureOut">
              <a:rPr lang="de-DE" smtClean="0"/>
              <a:t>04.02.2025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51221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732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7732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7EDD2-A2F8-4619-B2EF-ED977817EA5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624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8340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7794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  <a:p>
            <a:endParaRPr lang="de-DE" dirty="0"/>
          </a:p>
          <a:p>
            <a:r>
              <a:rPr lang="de-DE" dirty="0"/>
              <a:t>….das meint eindeutig auch sexualisierte Gewalt </a:t>
            </a:r>
            <a:r>
              <a:rPr lang="de-DE" i="1" dirty="0"/>
              <a:t>durch</a:t>
            </a:r>
            <a:r>
              <a:rPr lang="de-DE" dirty="0"/>
              <a:t> Kinder/Jugendliche</a:t>
            </a:r>
            <a:r>
              <a:rPr lang="de-DE" baseline="0" dirty="0"/>
              <a:t> bzw. Schülerinnen und Schüler!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1" dirty="0" err="1"/>
              <a:t>Hellfeld</a:t>
            </a:r>
            <a:r>
              <a:rPr lang="de-DE" sz="1200" b="1" dirty="0"/>
              <a:t>: </a:t>
            </a:r>
            <a:r>
              <a:rPr lang="de-DE" sz="1200" dirty="0"/>
              <a:t>Laut Polizeilicher Kriminalstatistik in 2022 15.520 Fälle von sexuellem Kindesmissbrauch.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1200" b="0" i="0" u="none" strike="noStrike" baseline="0" dirty="0">
              <a:solidFill>
                <a:schemeClr val="tx1"/>
              </a:solidFill>
              <a:latin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</a:rPr>
              <a:t>1)Quelle: In Europa sind laut Schätzungen aus dem Jahr 2013 rund 18 Mio. Kinder und Jugendliche von sexueller Gewalt betroffen. Auf Deutschland übertragen ist von rd. 1 Mio. betroffener Kinder und Jugendlicher auszugehen. Insgesamt sind 2/3 der Minderjährigen in Deutschland im Schulalter. Damit ist von rd. 600.000 betroffenen Schüler*innen auszugehen, die sich auf ca. 400.000 Klassen verteilen. Damit sind, rein statistisch, in jeder Schulklasse mindestens 1-2 betroffene Schüler*innen, s. auch: WHO Europa (2013): Europäischer Bericht zur Prävention von Kindesmisshandlung. https://apps.who.int/iris/bitstream/handle/10665/350514/WHO-EURO-2013-4496-44259-62521-ger.pdf?sequence=1&amp;isAllowed=y Zukünftig soll das neue Zentrum Zahlen für Deutschland erheben.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1200" b="0" i="0" u="none" strike="noStrike" baseline="0" dirty="0">
              <a:solidFill>
                <a:srgbClr val="000000"/>
              </a:solidFill>
              <a:latin typeface="BundesSans Office"/>
            </a:endParaRPr>
          </a:p>
          <a:p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</a:rPr>
              <a:t>2) Quelle </a:t>
            </a:r>
            <a:r>
              <a:rPr lang="de-DE" sz="1200" b="1" i="0" u="none" strike="noStrike" baseline="0" dirty="0">
                <a:solidFill>
                  <a:srgbClr val="000000"/>
                </a:solidFill>
                <a:latin typeface="BundesSans Office"/>
              </a:rPr>
              <a:t>Rosa untermalt: 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</a:rPr>
              <a:t>Jede*r dritte Jugendliche im Alter von 12 bis 19 Jahren hat im Jahr 2023 schon einmal sexuelle Gewalt im Netz erfahren </a:t>
            </a:r>
          </a:p>
          <a:p>
            <a:r>
              <a:rPr lang="de-DE" sz="1200" b="0" i="0" u="none" strike="noStrike" baseline="0" dirty="0" err="1">
                <a:solidFill>
                  <a:srgbClr val="000000"/>
                </a:solidFill>
                <a:latin typeface="BundesSans Office"/>
              </a:rPr>
              <a:t>mpfs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</a:rPr>
              <a:t> (2023): JIM-Studie 2023. https://www.mpfs.de/studien/jim-studie/2023/ ähnliche Ergebnisse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BundesSans Office"/>
              </a:rPr>
              <a:t>Speak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</a:rPr>
              <a:t>-Studie</a:t>
            </a: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BundesSans Office"/>
            </a:endParaRPr>
          </a:p>
          <a:p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</a:rPr>
              <a:t>Ebenfalls mind. ein Drittel der Menschen mit Behinderung von sex. Gewalt in Kindheit betroffen (Retrospektive Befragung BMFSFJ 2013)</a:t>
            </a: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BundesSans Office"/>
            </a:endParaRPr>
          </a:p>
          <a:p>
            <a:r>
              <a:rPr lang="de-DE" sz="1200" b="1" i="0" u="none" strike="noStrike" baseline="0" dirty="0">
                <a:solidFill>
                  <a:srgbClr val="000000"/>
                </a:solidFill>
                <a:latin typeface="BundesSans Office"/>
              </a:rPr>
              <a:t>Ggf. für </a:t>
            </a:r>
            <a:r>
              <a:rPr lang="de-DE" sz="1200" b="1" i="0" u="none" strike="noStrike" baseline="0" dirty="0" err="1">
                <a:solidFill>
                  <a:srgbClr val="000000"/>
                </a:solidFill>
                <a:latin typeface="BundesSans Office"/>
              </a:rPr>
              <a:t>W´Tal</a:t>
            </a:r>
            <a:r>
              <a:rPr lang="de-DE" sz="1200" b="1" i="0" u="none" strike="noStrike" baseline="0" dirty="0">
                <a:solidFill>
                  <a:srgbClr val="000000"/>
                </a:solidFill>
                <a:latin typeface="BundesSans Office"/>
              </a:rPr>
              <a:t> benennen: </a:t>
            </a:r>
          </a:p>
          <a:p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</a:rPr>
              <a:t>50.000 Schüler*innen 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BundesSans Office"/>
                <a:sym typeface="Wingdings" panose="05000000000000000000" pitchFamily="2" charset="2"/>
              </a:rPr>
              <a:t> bei Klassengröße von durchschnittlich 28 Schüler*innen mind. 3.500 betroffene Schüler*innen – zieht man die Grundschüler ab um Näherungswerte zu bekommen, sind um die 10.000 Jugendliche von sexueller Gewalt im Netz betroffen, wenn man die Jim-Studie überträgt</a:t>
            </a:r>
            <a:endParaRPr lang="de-DE" sz="1200" b="0" i="0" u="none" strike="noStrike" baseline="0" dirty="0">
              <a:solidFill>
                <a:srgbClr val="000000"/>
              </a:solidFill>
              <a:latin typeface="BundesSans Office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BD3AC-243E-4083-8584-E63169BDE414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5326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/>
              <a:t>Kurz zur Struktur:</a:t>
            </a:r>
          </a:p>
          <a:p>
            <a:r>
              <a:rPr lang="de-DE" dirty="0"/>
              <a:t>Fachberatungen integraler Teil der Familienberatungsstellen (wofür sinnvoll? </a:t>
            </a:r>
            <a:r>
              <a:rPr lang="de-DE" dirty="0">
                <a:sym typeface="Wingdings" panose="05000000000000000000" pitchFamily="2" charset="2"/>
              </a:rPr>
              <a:t> Qualitätssicherung: Fachberatungen können unmittelbar auf bestehende Netzwerke, z.B. zu anderen </a:t>
            </a:r>
            <a:r>
              <a:rPr lang="de-DE" dirty="0" err="1">
                <a:sym typeface="Wingdings" panose="05000000000000000000" pitchFamily="2" charset="2"/>
              </a:rPr>
              <a:t>Beratungststellen</a:t>
            </a:r>
            <a:r>
              <a:rPr lang="de-DE" dirty="0">
                <a:sym typeface="Wingdings" panose="05000000000000000000" pitchFamily="2" charset="2"/>
              </a:rPr>
              <a:t> usw. zugreifen UND profitieren von der Multiprofessionellen Perspektive in den FB-Teams)</a:t>
            </a:r>
            <a:endParaRPr lang="de-DE" dirty="0"/>
          </a:p>
          <a:p>
            <a:r>
              <a:rPr lang="de-DE" dirty="0"/>
              <a:t>Insgesamt 5 Berater*innen in Wuppertal + 1 Kollegin in Remscheid + 1 Stelle in der Ambulanz (Kooperation aufgrund von Personalwechseln im Aufbau)</a:t>
            </a:r>
          </a:p>
          <a:p>
            <a:endParaRPr lang="de-DE" dirty="0"/>
          </a:p>
          <a:p>
            <a:r>
              <a:rPr lang="de-DE" b="1" dirty="0"/>
              <a:t>Aufbau des Fachstellenverbundes:</a:t>
            </a:r>
          </a:p>
          <a:p>
            <a:r>
              <a:rPr lang="de-DE" sz="1200" dirty="0"/>
              <a:t>Anfang 2022: Aufbau der Fachstelle 2022 bei der Stadt Wuppertal: Erstellung und stetige Fortentwicklung eines Fachkonzepts, Qualitätssicherung in Anlehnung an die Qualitätskriterien der Fachverbände</a:t>
            </a:r>
          </a:p>
          <a:p>
            <a:endParaRPr lang="de-DE" sz="1200" dirty="0"/>
          </a:p>
          <a:p>
            <a:r>
              <a:rPr lang="de-DE" sz="1200" dirty="0"/>
              <a:t>April 2023: Fachstellen bei Diakonie und Caritas kommen in Wuppertal dazu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8204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Beispiele</a:t>
            </a:r>
          </a:p>
          <a:p>
            <a:endParaRPr lang="de-DE" dirty="0"/>
          </a:p>
          <a:p>
            <a:r>
              <a:rPr lang="de-DE" dirty="0"/>
              <a:t>1. Sexualisierte Gewalt durch Vater, Onkel, Sporttrainer, Musiklehrer, Sozialarbeiter, Freund der Familie, bei KV wurde kinderpornografisches Material gefunden</a:t>
            </a:r>
          </a:p>
          <a:p>
            <a:r>
              <a:rPr lang="de-DE" dirty="0"/>
              <a:t>2. Kinder/Jugendliche vertrauen sich in Schule an, es gab sexualisierte Gewalt durch andere Kinder/Jugendliche in einer Einrichtung (Schule, Kita), Bei Mitarbeitenden ist Kinderpornografisches Material</a:t>
            </a:r>
          </a:p>
          <a:p>
            <a:r>
              <a:rPr lang="de-DE" dirty="0"/>
              <a:t>gefunden worden </a:t>
            </a:r>
            <a:r>
              <a:rPr lang="de-DE" dirty="0">
                <a:sym typeface="Wingdings" panose="05000000000000000000" pitchFamily="2" charset="2"/>
              </a:rPr>
              <a:t> wir beraten dann zu Fragen wie: was muss eine Schule/Kita/Jugendfreizeiteinrichtung sofort tun, um Kinder zu schützen? Wie umgehen mit übergriffigen </a:t>
            </a:r>
            <a:r>
              <a:rPr lang="de-DE" dirty="0" err="1">
                <a:sym typeface="Wingdings" panose="05000000000000000000" pitchFamily="2" charset="2"/>
              </a:rPr>
              <a:t>KiJu</a:t>
            </a:r>
            <a:r>
              <a:rPr lang="de-DE" dirty="0">
                <a:sym typeface="Wingdings" panose="05000000000000000000" pitchFamily="2" charset="2"/>
              </a:rPr>
              <a:t>? Wie die Elternschaft informieren? Elternbrief/Elternabend </a:t>
            </a:r>
            <a:r>
              <a:rPr lang="de-DE" dirty="0" err="1">
                <a:sym typeface="Wingdings" panose="05000000000000000000" pitchFamily="2" charset="2"/>
              </a:rPr>
              <a:t>etc</a:t>
            </a:r>
            <a:r>
              <a:rPr lang="de-DE" dirty="0">
                <a:sym typeface="Wingdings" panose="05000000000000000000" pitchFamily="2" charset="2"/>
              </a:rPr>
              <a:t> – weiter beraten wir auch zur Aufarbeitung und schauen, welche Fortbildungs- und Präventionsbedarfe gibt es? Damit sich das, was passiert ist, möglichst nicht wiederholt</a:t>
            </a:r>
          </a:p>
          <a:p>
            <a:r>
              <a:rPr lang="de-DE" dirty="0">
                <a:sym typeface="Wingdings" panose="05000000000000000000" pitchFamily="2" charset="2"/>
              </a:rPr>
              <a:t>3. Bsp. </a:t>
            </a:r>
            <a:r>
              <a:rPr lang="de-DE" dirty="0" err="1">
                <a:sym typeface="Wingdings" panose="05000000000000000000" pitchFamily="2" charset="2"/>
              </a:rPr>
              <a:t>ZFsL</a:t>
            </a:r>
            <a:r>
              <a:rPr lang="de-DE" dirty="0">
                <a:sym typeface="Wingdings" panose="05000000000000000000" pitchFamily="2" charset="2"/>
              </a:rPr>
              <a:t> – Bsp. Ausbildung Erzieher*innen  Koop. und Ziele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4650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Anteil der Kinder und Jugendlichen, die (zunächst) ohne Eltern kommen (alleine oder mit Begleitung von Fachkräften): ein Drittel bis die Hälfte der Fälle</a:t>
            </a:r>
          </a:p>
          <a:p>
            <a:endParaRPr lang="de-DE" dirty="0"/>
          </a:p>
          <a:p>
            <a:r>
              <a:rPr lang="de-DE" dirty="0"/>
              <a:t>Inner-, außerfamiliäre Gewalt und Gewalt in Institution als Beratungsanlass etwa gleichverteilt</a:t>
            </a:r>
          </a:p>
          <a:p>
            <a:endParaRPr lang="de-DE" dirty="0"/>
          </a:p>
          <a:p>
            <a:r>
              <a:rPr lang="de-DE" dirty="0"/>
              <a:t>Themenschwerpunkte in der Fachberatungen: </a:t>
            </a:r>
          </a:p>
          <a:p>
            <a:r>
              <a:rPr lang="de-DE" dirty="0"/>
              <a:t>In Institution </a:t>
            </a: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übergriffiges Verhalten/sexualisierte Gewalt durch andere Kinder und Jugendliche/sexualisiertes Verhalten</a:t>
            </a:r>
          </a:p>
          <a:p>
            <a:r>
              <a:rPr lang="de-DE" dirty="0"/>
              <a:t>In der Beratung innerhalb des Jugendamtes Bezirkssozialdienst und Kinderschutzdienst: sexualisiertes Verhalten, Vermutete sex. Gewalt durch ein Elternteil und Kinderpornografische Inhalte bei Eltern (über die </a:t>
            </a:r>
          </a:p>
          <a:p>
            <a:endParaRPr lang="de-DE" dirty="0"/>
          </a:p>
          <a:p>
            <a:r>
              <a:rPr lang="de-DE" dirty="0"/>
              <a:t>Meldung der Polizei)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4873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Anteil der Kinder und Jugendlichen, die (zunächst) ohne Eltern kommen (alleine oder mit Begleitung von Fachkräften): ein Drittel bis die Hälfte der Fälle</a:t>
            </a:r>
          </a:p>
          <a:p>
            <a:endParaRPr lang="de-DE" dirty="0"/>
          </a:p>
          <a:p>
            <a:r>
              <a:rPr lang="de-DE" dirty="0"/>
              <a:t>Inner-, außerfamiliäre Gewalt und Gewalt in Institution als Beratungsanlass etwa gleichverteilt</a:t>
            </a:r>
          </a:p>
          <a:p>
            <a:endParaRPr lang="de-DE" dirty="0"/>
          </a:p>
          <a:p>
            <a:r>
              <a:rPr lang="de-DE" dirty="0"/>
              <a:t>Themenschwerpunkte in der Fachberatungen: </a:t>
            </a:r>
          </a:p>
          <a:p>
            <a:r>
              <a:rPr lang="de-DE" dirty="0"/>
              <a:t>In Institution </a:t>
            </a: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übergriffiges Verhalten/sexualisierte Gewalt durch andere Kinder und Jugendliche/sexualisiertes Verhalten</a:t>
            </a:r>
          </a:p>
          <a:p>
            <a:r>
              <a:rPr lang="de-DE" dirty="0"/>
              <a:t>In der Beratung innerhalb des Jugendamtes Bezirkssozialdienst und Kinderschutzdienst: sexualisiertes Verhalten, Vermutete sex. Gewalt durch ein Elternteil und Kinderpornografische Inhalte bei Eltern (über die </a:t>
            </a:r>
          </a:p>
          <a:p>
            <a:endParaRPr lang="de-DE" dirty="0"/>
          </a:p>
          <a:p>
            <a:r>
              <a:rPr lang="de-DE" dirty="0"/>
              <a:t>Meldung der Polizei)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6031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Anteil der Kinder und Jugendlichen, die (zunächst) ohne Eltern kommen (alleine oder mit Begleitung von Fachkräften): ein Drittel bis die Hälfte der Fälle</a:t>
            </a:r>
          </a:p>
          <a:p>
            <a:endParaRPr lang="de-DE" dirty="0"/>
          </a:p>
          <a:p>
            <a:r>
              <a:rPr lang="de-DE" dirty="0"/>
              <a:t>Inner-, außerfamiliäre Gewalt und Gewalt in Institution als Beratungsanlass etwa gleichverteilt</a:t>
            </a:r>
          </a:p>
          <a:p>
            <a:endParaRPr lang="de-DE" dirty="0"/>
          </a:p>
          <a:p>
            <a:r>
              <a:rPr lang="de-DE" dirty="0"/>
              <a:t>Themenschwerpunkte in der Fachberatungen: </a:t>
            </a:r>
          </a:p>
          <a:p>
            <a:r>
              <a:rPr lang="de-DE" dirty="0"/>
              <a:t>In Institution </a:t>
            </a: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übergriffiges Verhalten/sexualisierte Gewalt durch andere Kinder und Jugendliche/sexualisiertes Verhalten</a:t>
            </a:r>
          </a:p>
          <a:p>
            <a:r>
              <a:rPr lang="de-DE" dirty="0"/>
              <a:t>In der Beratung innerhalb des Jugendamtes Bezirkssozialdienst und Kinderschutzdienst: sexualisiertes Verhalten, Vermutete sex. Gewalt durch ein Elternteil und Kinderpornografische Inhalte bei Eltern (über die </a:t>
            </a:r>
          </a:p>
          <a:p>
            <a:endParaRPr lang="de-DE" dirty="0"/>
          </a:p>
          <a:p>
            <a:r>
              <a:rPr lang="de-DE" dirty="0"/>
              <a:t>Meldung der Polizei)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0868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Anteil der Kinder und Jugendlichen, die (zunächst) ohne Eltern kommen (alleine oder mit Begleitung von Fachkräften): ein Drittel bis die Hälfte der Fälle</a:t>
            </a:r>
          </a:p>
          <a:p>
            <a:endParaRPr lang="de-DE" dirty="0"/>
          </a:p>
          <a:p>
            <a:r>
              <a:rPr lang="de-DE" dirty="0"/>
              <a:t>Inner-, außerfamiliäre Gewalt und Gewalt in Institution als Beratungsanlass etwa gleichverteilt</a:t>
            </a:r>
          </a:p>
          <a:p>
            <a:endParaRPr lang="de-DE" dirty="0"/>
          </a:p>
          <a:p>
            <a:r>
              <a:rPr lang="de-DE" dirty="0"/>
              <a:t>Themenschwerpunkte in der Fachberatungen: </a:t>
            </a:r>
          </a:p>
          <a:p>
            <a:r>
              <a:rPr lang="de-DE" dirty="0"/>
              <a:t>In Institution </a:t>
            </a: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übergriffiges Verhalten/sexualisierte Gewalt durch andere Kinder und Jugendliche/sexualisiertes Verhalten</a:t>
            </a:r>
          </a:p>
          <a:p>
            <a:r>
              <a:rPr lang="de-DE" dirty="0"/>
              <a:t>In der Beratung innerhalb des Jugendamtes Bezirkssozialdienst und Kinderschutzdienst: sexualisiertes Verhalten, Vermutete sex. Gewalt durch ein Elternteil und Kinderpornografische Inhalte bei Eltern (über die </a:t>
            </a:r>
          </a:p>
          <a:p>
            <a:endParaRPr lang="de-DE" dirty="0"/>
          </a:p>
          <a:p>
            <a:r>
              <a:rPr lang="de-DE" dirty="0"/>
              <a:t>Meldung der Polizei)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01479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Anteil der Kinder und Jugendlichen, die (zunächst) ohne Eltern kommen (alleine oder mit Begleitung von Fachkräften): ein Drittel bis die Hälfte der Fälle</a:t>
            </a:r>
          </a:p>
          <a:p>
            <a:endParaRPr lang="de-DE" dirty="0"/>
          </a:p>
          <a:p>
            <a:r>
              <a:rPr lang="de-DE" dirty="0"/>
              <a:t>Themenschwerpunkte in der Fachberatungen: übergriffiges Verhalten/sexualisierte Gewalt durch andere Kinder und Jugendliche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69729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Anteil der Kinder und Jugendlichen, die (zunächst) ohne Eltern kommen (alleine oder mit Begleitung von Fachkräften): ein Drittel bis die Hälfte der Fälle</a:t>
            </a:r>
          </a:p>
          <a:p>
            <a:endParaRPr lang="de-DE" dirty="0"/>
          </a:p>
          <a:p>
            <a:r>
              <a:rPr lang="de-DE" dirty="0"/>
              <a:t>Themenschwerpunkte in der Fachberatungen: übergriffiges Verhalten/sexualisierte Gewalt durch andere Kinder und Jugendliche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3711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Anteil der Kinder und Jugendlichen, die (zunächst) ohne Eltern kommen (alleine oder mit Begleitung von Fachkräften): ein Drittel bis die Hälfte der Fälle</a:t>
            </a:r>
          </a:p>
          <a:p>
            <a:endParaRPr lang="de-DE" dirty="0"/>
          </a:p>
          <a:p>
            <a:r>
              <a:rPr lang="de-DE" dirty="0"/>
              <a:t>Themenschwerpunkte in der Fachberatungen: übergriffiges Verhalten/sexualisierte Gewalt durch andere Kinder und Jugendliche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4946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r>
              <a:rPr lang="de-DE" dirty="0"/>
              <a:t>Zusammenarbeit im Verbund: getrennte Beratung Betroffener, Eltern von übergriffiger, Einrichtung und Leitung, ggf. KSD/BSD </a:t>
            </a: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 err="1">
                <a:sym typeface="Wingdings" panose="05000000000000000000" pitchFamily="2" charset="2"/>
              </a:rPr>
              <a:t>Bsp</a:t>
            </a:r>
            <a:endParaRPr lang="de-DE" dirty="0">
              <a:sym typeface="Wingdings" panose="05000000000000000000" pitchFamily="2" charset="2"/>
            </a:endParaRPr>
          </a:p>
          <a:p>
            <a:pPr marL="228600" indent="-228600">
              <a:buFont typeface="+mj-lt"/>
              <a:buAutoNum type="arabicPeriod"/>
            </a:pPr>
            <a:r>
              <a:rPr lang="de-DE" dirty="0">
                <a:sym typeface="Wingdings" panose="05000000000000000000" pitchFamily="2" charset="2"/>
              </a:rPr>
              <a:t>Anknüpfend an das Beispiel Kurzbeschreibung Koop Kita/Schule: </a:t>
            </a:r>
            <a:r>
              <a:rPr lang="de-DE" dirty="0"/>
              <a:t>Anteil der Kinder und Jugendlichen, die (zunächst) ohne Eltern kommen (alleine oder mit Begleitung von Fachkräften): ein Drittel bis die Hälfte der Fälle – mit Lehrer*innen o. Schulsozialarbeiter*innen – wir sind viel im Austausch, um Lehrer*innen fortzubilden – was mache ich, wenn ich eine Vermutung habe? Was ist wichtig, wenn mir ein Kind erzählt, dass es sexualisierte Gewalt durch die Mutter erlebt? Usw.</a:t>
            </a:r>
          </a:p>
          <a:p>
            <a:pPr marL="228600" indent="-228600">
              <a:buFont typeface="+mj-lt"/>
              <a:buAutoNum type="arabicPeriod"/>
            </a:pPr>
            <a:r>
              <a:rPr lang="de-DE" dirty="0"/>
              <a:t>Zentrale Zusammenarbeit mit KSD/BSD: Überleitung an uns – wir leiten über, wenn Eltern nicht schützen und unsere Mittel nicht ausreichend sind, Fachberatung (Kita hat Meldung gemacht – wie sind die Informationen zu bewerten? Helferkonferenzen – alle Fachkräfte an einen Tisch, um Informationen </a:t>
            </a:r>
            <a:r>
              <a:rPr lang="de-DE" dirty="0" err="1"/>
              <a:t>zusammzutragen</a:t>
            </a:r>
            <a:r>
              <a:rPr lang="de-DE" dirty="0"/>
              <a:t> und Hilfe zu koordinieren) usw.</a:t>
            </a:r>
          </a:p>
          <a:p>
            <a:pPr marL="228600" indent="-228600">
              <a:buFont typeface="+mj-lt"/>
              <a:buAutoNum type="arabicPeriod"/>
            </a:pPr>
            <a:r>
              <a:rPr lang="de-DE" dirty="0"/>
              <a:t>Bsp. Therapiebedarf während laufender Ermittlungen?</a:t>
            </a:r>
          </a:p>
          <a:p>
            <a:pPr marL="228600" indent="-228600">
              <a:buFont typeface="+mj-lt"/>
              <a:buAutoNum type="arabicPeriod"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7EDD2-A2F8-4619-B2EF-ED977817EA56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3797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31D2-32D4-45E9-A993-FF4B8AA6747D}" type="datetime1">
              <a:rPr lang="de-DE" smtClean="0"/>
              <a:t>04.02.2025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851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F2C4-C3A5-4EB9-8BE5-D5C2AF082436}" type="datetime1">
              <a:rPr lang="de-DE" smtClean="0"/>
              <a:t>04.02.2025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5193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4622-8865-41F6-8D3A-29C43C6D6A05}" type="datetime1">
              <a:rPr lang="de-DE" smtClean="0"/>
              <a:t>04.02.2025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6572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3A4FE-F189-4F4F-8693-8BA3544A6733}" type="datetime1">
              <a:rPr lang="de-DE" smtClean="0"/>
              <a:t>04.02.2025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7151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B51F6-F6C4-4A19-8880-F3BAA053C02A}" type="datetime1">
              <a:rPr lang="de-DE" smtClean="0"/>
              <a:t>04.02.2025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834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1984-16C1-42A9-B7C7-0161C3A3E888}" type="datetime1">
              <a:rPr lang="de-DE" smtClean="0"/>
              <a:t>04.02.2025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890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9794-1FCB-4FA9-B868-DD7FC9E8121A}" type="datetime1">
              <a:rPr lang="de-DE" smtClean="0"/>
              <a:t>04.02.2025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2215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CD2D-5990-4DA6-B36C-39B44EA6BC4B}" type="datetime1">
              <a:rPr lang="de-DE" smtClean="0"/>
              <a:t>04.02.2025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7095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9C262-5608-406C-AB16-D4F7DA280E13}" type="datetime1">
              <a:rPr lang="de-DE" smtClean="0"/>
              <a:t>04.02.2025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0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84EF3-0B9A-45E7-AD85-E8129B7F6A5B}" type="datetime1">
              <a:rPr lang="de-DE" smtClean="0"/>
              <a:t>04.02.2025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5699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580A-22A2-449E-B8AB-102E551366E9}" type="datetime1">
              <a:rPr lang="de-DE" smtClean="0"/>
              <a:t>04.02.2025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7724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226A-A174-4DF3-9F90-0A5309A200B1}" type="datetime1">
              <a:rPr lang="de-DE" smtClean="0"/>
              <a:t>04.02.2025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B05BE-DAFC-47E9-AB5A-6DF388FC94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6076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beauftragte-missbrauch.de/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apps.who.int/iris/bitstream/handle/10665/350514/WHO-EURO-2013-4496-44259-62521-ger.pdf?sequence=1&amp;isAllowed=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656416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de-DE" b="1" dirty="0"/>
            </a:br>
            <a:br>
              <a:rPr lang="de-DE" dirty="0"/>
            </a:b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Fachstellenverbund sexualisierte Gewalt Wuppertal - Remscheid</a:t>
            </a:r>
            <a:br>
              <a:rPr lang="de-DE" dirty="0"/>
            </a:b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834645"/>
            <a:ext cx="9144000" cy="2148839"/>
          </a:xfrm>
        </p:spPr>
        <p:txBody>
          <a:bodyPr>
            <a:normAutofit fontScale="77500" lnSpcReduction="20000"/>
          </a:bodyPr>
          <a:lstStyle/>
          <a:p>
            <a:r>
              <a:rPr lang="de-DE" sz="3600" b="1" dirty="0"/>
              <a:t>Vorstellung der Fachstellenarbeit in Wuppertal</a:t>
            </a:r>
          </a:p>
          <a:p>
            <a:r>
              <a:rPr lang="de-DE" sz="2800" dirty="0"/>
              <a:t>Kinder- und Jugendhilfe-Ausschuss</a:t>
            </a:r>
          </a:p>
          <a:p>
            <a:r>
              <a:rPr lang="de-DE" sz="2800" dirty="0"/>
              <a:t>02/2025</a:t>
            </a:r>
          </a:p>
          <a:p>
            <a:endParaRPr lang="de-DE" dirty="0"/>
          </a:p>
          <a:p>
            <a:r>
              <a:rPr lang="de-DE" dirty="0"/>
              <a:t>Referent*in: Tabea Symanzik, Dominik Tschense </a:t>
            </a:r>
          </a:p>
          <a:p>
            <a:r>
              <a:rPr lang="de-DE" dirty="0"/>
              <a:t>(Fachstelle Stadt Wuppertal)</a:t>
            </a: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CC50B1E1-325D-44CF-AAF5-BE9070439FB9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8" name="Gruppieren 7">
              <a:extLst>
                <a:ext uri="{FF2B5EF4-FFF2-40B4-BE49-F238E27FC236}">
                  <a16:creationId xmlns:a16="http://schemas.microsoft.com/office/drawing/2014/main" id="{24A034CC-8777-4819-B20B-F1627157C207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10" name="Grafik 9">
                <a:extLst>
                  <a:ext uri="{FF2B5EF4-FFF2-40B4-BE49-F238E27FC236}">
                    <a16:creationId xmlns:a16="http://schemas.microsoft.com/office/drawing/2014/main" id="{876B58C7-F052-49A1-B6DD-74D5B735824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11" name="Rechteck 10">
                <a:extLst>
                  <a:ext uri="{FF2B5EF4-FFF2-40B4-BE49-F238E27FC236}">
                    <a16:creationId xmlns:a16="http://schemas.microsoft.com/office/drawing/2014/main" id="{5983E2EB-6538-4BDA-8244-545789F6DAEC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9" name="Textfeld 8">
              <a:extLst>
                <a:ext uri="{FF2B5EF4-FFF2-40B4-BE49-F238E27FC236}">
                  <a16:creationId xmlns:a16="http://schemas.microsoft.com/office/drawing/2014/main" id="{F7C0980D-E5E4-4A20-8B08-F8CA0A5416FC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pic>
        <p:nvPicPr>
          <p:cNvPr id="14" name="Grafik 13">
            <a:extLst>
              <a:ext uri="{FF2B5EF4-FFF2-40B4-BE49-F238E27FC236}">
                <a16:creationId xmlns:a16="http://schemas.microsoft.com/office/drawing/2014/main" id="{A21F63FA-E280-4013-8117-E44B939CFB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7" b="31580"/>
          <a:stretch/>
        </p:blipFill>
        <p:spPr>
          <a:xfrm>
            <a:off x="-231231" y="4957251"/>
            <a:ext cx="3297050" cy="1900749"/>
          </a:xfrm>
          <a:prstGeom prst="rect">
            <a:avLst/>
          </a:prstGeom>
        </p:spPr>
      </p:pic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DD83232F-709F-4232-9D71-5D6A620B3661}"/>
              </a:ext>
            </a:extLst>
          </p:cNvPr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13" name="Gruppieren 12">
              <a:extLst>
                <a:ext uri="{FF2B5EF4-FFF2-40B4-BE49-F238E27FC236}">
                  <a16:creationId xmlns:a16="http://schemas.microsoft.com/office/drawing/2014/main" id="{0E470D36-D8CC-4329-839F-4138BF2B904C}"/>
                </a:ext>
              </a:extLst>
            </p:cNvPr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17" name="Picture 2" descr="https://www.caritas-wsg.de/export/sites/caritas-wsg/.content/.galleries/images/_system/logo-head.png">
                <a:extLst>
                  <a:ext uri="{FF2B5EF4-FFF2-40B4-BE49-F238E27FC236}">
                    <a16:creationId xmlns:a16="http://schemas.microsoft.com/office/drawing/2014/main" id="{C9FE84E0-88E7-46AE-AE61-A43BBC07314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97890" y="6193335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Grafik 17">
                <a:extLst>
                  <a:ext uri="{FF2B5EF4-FFF2-40B4-BE49-F238E27FC236}">
                    <a16:creationId xmlns:a16="http://schemas.microsoft.com/office/drawing/2014/main" id="{17D10A5E-2B0C-436B-9F15-5669D7BCC0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19" name="Bild 2" descr="W-Logo_schw_138px-Mail">
                <a:extLst>
                  <a:ext uri="{FF2B5EF4-FFF2-40B4-BE49-F238E27FC236}">
                    <a16:creationId xmlns:a16="http://schemas.microsoft.com/office/drawing/2014/main" id="{DD9DFF24-FC0A-4C4D-A59E-0FC498610D5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" name="Picture 6" descr="Bildergebnis für logo stadt remscheid">
                <a:extLst>
                  <a:ext uri="{FF2B5EF4-FFF2-40B4-BE49-F238E27FC236}">
                    <a16:creationId xmlns:a16="http://schemas.microsoft.com/office/drawing/2014/main" id="{810B6009-D177-4C4F-B197-093DAF8628E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5" name="Picture 8" descr="https://image.jimcdn.com/app/cms/image/transf/dimension=460x10000:format=png/path/s647c4ad9f3cb9a91/image/id7965ed002c42525/version/1555417540/image.png">
              <a:extLst>
                <a:ext uri="{FF2B5EF4-FFF2-40B4-BE49-F238E27FC236}">
                  <a16:creationId xmlns:a16="http://schemas.microsoft.com/office/drawing/2014/main" id="{69660A67-B5B9-4629-BF9F-D9760D32D0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31316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DE" sz="2400" dirty="0"/>
              <a:t>Struktur und Aufbau des Beratungsangebotes hier in Wuppertal</a:t>
            </a:r>
          </a:p>
          <a:p>
            <a:pPr marL="342900" lvl="0" indent="-342900">
              <a:buFont typeface="+mj-lt"/>
              <a:buAutoNum type="arabicPeriod"/>
            </a:pPr>
            <a:r>
              <a:rPr lang="de-DE" sz="2400" dirty="0">
                <a:latin typeface="Calibri" panose="020F0502020204030204" pitchFamily="34" charset="0"/>
                <a:ea typeface="Calibri" panose="020F0502020204030204" pitchFamily="34" charset="0"/>
              </a:rPr>
              <a:t>Fallaufkommen &amp; Zielgruppenerreichung in Wuppertal</a:t>
            </a:r>
            <a:endParaRPr lang="de-DE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DE" sz="2400" dirty="0"/>
              <a:t>Multiprofessionelle Zusammenarbeit in Wuppertal</a:t>
            </a:r>
            <a:endParaRPr lang="de-DE" sz="24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149019" y="320892"/>
            <a:ext cx="8509455" cy="1325563"/>
          </a:xfrm>
        </p:spPr>
        <p:txBody>
          <a:bodyPr>
            <a:normAutofit/>
          </a:bodyPr>
          <a:lstStyle/>
          <a:p>
            <a:r>
              <a:rPr lang="de-DE" sz="2800" b="1" dirty="0"/>
              <a:t>Inhalte</a:t>
            </a:r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97890" y="6193335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2</a:t>
            </a:fld>
            <a:endParaRPr lang="de-DE"/>
          </a:p>
        </p:txBody>
      </p: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EC70305C-4F7F-4DF3-852F-6ED8D2747176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9F536536-37DE-4479-9266-F918CDA742BA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19" name="Grafik 18">
                <a:extLst>
                  <a:ext uri="{FF2B5EF4-FFF2-40B4-BE49-F238E27FC236}">
                    <a16:creationId xmlns:a16="http://schemas.microsoft.com/office/drawing/2014/main" id="{BE5F224A-B4FE-4C43-8272-CE1CD02DC21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1969EA2F-DFEC-4B59-8B49-73279FF779F2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18" name="Textfeld 17">
              <a:extLst>
                <a:ext uri="{FF2B5EF4-FFF2-40B4-BE49-F238E27FC236}">
                  <a16:creationId xmlns:a16="http://schemas.microsoft.com/office/drawing/2014/main" id="{DCA112F2-E7E9-47B7-BBF7-A698F2FE8AFA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4586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49020" y="365125"/>
            <a:ext cx="9204780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ffectLst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de-DE" sz="2800" b="1" dirty="0">
                <a:effectLst/>
                <a:ea typeface="Calibri" panose="020F0502020204030204" pitchFamily="34" charset="0"/>
              </a:rPr>
              <a:t>Einstieg: Wie viele Kinder sind betroffen?</a:t>
            </a:r>
            <a:endParaRPr lang="de-DE" sz="2800" b="1" dirty="0"/>
          </a:p>
        </p:txBody>
      </p:sp>
      <p:grpSp>
        <p:nvGrpSpPr>
          <p:cNvPr id="7" name="Gruppieren 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8" name="Gruppieren 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10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Grafik 10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12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9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endParaRPr lang="de-DE" sz="3200" dirty="0"/>
          </a:p>
        </p:txBody>
      </p: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36DB489E-6DF9-4EBE-BD00-2387BBB16395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94310" y="5826552"/>
            <a:chExt cx="2149019" cy="978656"/>
          </a:xfrm>
        </p:grpSpPr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B768671D-7F80-4BFF-AD41-2B7C2135E0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924" b="36204"/>
            <a:stretch/>
          </p:blipFill>
          <p:spPr>
            <a:xfrm>
              <a:off x="166880" y="6169026"/>
              <a:ext cx="2076449" cy="636182"/>
            </a:xfrm>
            <a:prstGeom prst="rect">
              <a:avLst/>
            </a:prstGeom>
          </p:spPr>
        </p:pic>
        <p:sp>
          <p:nvSpPr>
            <p:cNvPr id="21" name="Rechteck 20">
              <a:extLst>
                <a:ext uri="{FF2B5EF4-FFF2-40B4-BE49-F238E27FC236}">
                  <a16:creationId xmlns:a16="http://schemas.microsoft.com/office/drawing/2014/main" id="{9C698ED6-64FB-46C5-A477-E9F13CB482FF}"/>
                </a:ext>
              </a:extLst>
            </p:cNvPr>
            <p:cNvSpPr/>
            <p:nvPr/>
          </p:nvSpPr>
          <p:spPr>
            <a:xfrm rot="5400000" flipV="1">
              <a:off x="-289660" y="6210522"/>
              <a:ext cx="968469" cy="200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sz="500" dirty="0"/>
                <a:t>Bild von Bianca Blauth auf Pixabay</a:t>
              </a:r>
              <a:r>
                <a:rPr lang="de-DE" sz="1050" dirty="0"/>
                <a:t> </a:t>
              </a:r>
            </a:p>
          </p:txBody>
        </p:sp>
      </p:grpSp>
      <p:sp>
        <p:nvSpPr>
          <p:cNvPr id="22" name="Textfeld 21">
            <a:extLst>
              <a:ext uri="{FF2B5EF4-FFF2-40B4-BE49-F238E27FC236}">
                <a16:creationId xmlns:a16="http://schemas.microsoft.com/office/drawing/2014/main" id="{FA0F1BCE-899C-4999-BFCF-55D9997FCDB6}"/>
              </a:ext>
            </a:extLst>
          </p:cNvPr>
          <p:cNvSpPr txBox="1"/>
          <p:nvPr/>
        </p:nvSpPr>
        <p:spPr>
          <a:xfrm>
            <a:off x="485776" y="391893"/>
            <a:ext cx="14511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1200" dirty="0"/>
          </a:p>
          <a:p>
            <a:r>
              <a:rPr lang="de-DE" sz="1200" dirty="0"/>
              <a:t>Fachstellenverbund </a:t>
            </a:r>
            <a:br>
              <a:rPr lang="de-DE" sz="1200" dirty="0"/>
            </a:br>
            <a:r>
              <a:rPr lang="de-DE" sz="1200" dirty="0"/>
              <a:t>Sexualisierte Gewalt</a:t>
            </a:r>
          </a:p>
        </p:txBody>
      </p: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F2B3FA58-C0A8-4B9A-93A1-0A6E9F40C199}"/>
              </a:ext>
            </a:extLst>
          </p:cNvPr>
          <p:cNvGrpSpPr/>
          <p:nvPr/>
        </p:nvGrpSpPr>
        <p:grpSpPr>
          <a:xfrm>
            <a:off x="69453" y="1857272"/>
            <a:ext cx="9101049" cy="4351338"/>
            <a:chOff x="69453" y="1857272"/>
            <a:chExt cx="9101049" cy="4351338"/>
          </a:xfrm>
        </p:grpSpPr>
        <p:pic>
          <p:nvPicPr>
            <p:cNvPr id="15" name="Grafik 1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646" b="18969"/>
            <a:stretch/>
          </p:blipFill>
          <p:spPr>
            <a:xfrm>
              <a:off x="69453" y="1857272"/>
              <a:ext cx="9101049" cy="4351338"/>
            </a:xfrm>
            <a:prstGeom prst="rect">
              <a:avLst/>
            </a:prstGeom>
          </p:spPr>
        </p:pic>
        <p:sp>
          <p:nvSpPr>
            <p:cNvPr id="30" name="Rechteck 29">
              <a:extLst>
                <a:ext uri="{FF2B5EF4-FFF2-40B4-BE49-F238E27FC236}">
                  <a16:creationId xmlns:a16="http://schemas.microsoft.com/office/drawing/2014/main" id="{4FD8057E-6C79-490B-8740-70F976EE3775}"/>
                </a:ext>
              </a:extLst>
            </p:cNvPr>
            <p:cNvSpPr/>
            <p:nvPr/>
          </p:nvSpPr>
          <p:spPr>
            <a:xfrm>
              <a:off x="833637" y="2881936"/>
              <a:ext cx="190092" cy="3181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200" dirty="0">
                  <a:solidFill>
                    <a:schemeClr val="tx1"/>
                  </a:solidFill>
                </a:rPr>
                <a:t>1</a:t>
              </a:r>
            </a:p>
          </p:txBody>
        </p:sp>
      </p:grpSp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C6F4FE05-ACC7-4530-9339-AD3B0C440829}"/>
              </a:ext>
            </a:extLst>
          </p:cNvPr>
          <p:cNvGrpSpPr/>
          <p:nvPr/>
        </p:nvGrpSpPr>
        <p:grpSpPr>
          <a:xfrm>
            <a:off x="3373787" y="4324714"/>
            <a:ext cx="7211386" cy="1626571"/>
            <a:chOff x="3373787" y="4324714"/>
            <a:chExt cx="7211386" cy="1626571"/>
          </a:xfrm>
        </p:grpSpPr>
        <p:grpSp>
          <p:nvGrpSpPr>
            <p:cNvPr id="14" name="Gruppieren 13">
              <a:extLst>
                <a:ext uri="{FF2B5EF4-FFF2-40B4-BE49-F238E27FC236}">
                  <a16:creationId xmlns:a16="http://schemas.microsoft.com/office/drawing/2014/main" id="{0C1C6061-B392-47CC-8F78-40B312A3684E}"/>
                </a:ext>
              </a:extLst>
            </p:cNvPr>
            <p:cNvGrpSpPr/>
            <p:nvPr/>
          </p:nvGrpSpPr>
          <p:grpSpPr>
            <a:xfrm>
              <a:off x="3373787" y="4324714"/>
              <a:ext cx="7211386" cy="1626571"/>
              <a:chOff x="4142414" y="4324714"/>
              <a:chExt cx="7211386" cy="1626571"/>
            </a:xfrm>
          </p:grpSpPr>
          <p:sp>
            <p:nvSpPr>
              <p:cNvPr id="3" name="Rechteck 2">
                <a:extLst>
                  <a:ext uri="{FF2B5EF4-FFF2-40B4-BE49-F238E27FC236}">
                    <a16:creationId xmlns:a16="http://schemas.microsoft.com/office/drawing/2014/main" id="{08C8B9D0-17C8-459E-B57F-D9E7E50960DE}"/>
                  </a:ext>
                </a:extLst>
              </p:cNvPr>
              <p:cNvSpPr/>
              <p:nvPr/>
            </p:nvSpPr>
            <p:spPr>
              <a:xfrm>
                <a:off x="4142414" y="4324714"/>
                <a:ext cx="5217044" cy="1626571"/>
              </a:xfrm>
              <a:prstGeom prst="rect">
                <a:avLst/>
              </a:prstGeom>
              <a:solidFill>
                <a:srgbClr val="EAA8B6">
                  <a:alpha val="43000"/>
                </a:srgbClr>
              </a:solidFill>
              <a:ln w="19050">
                <a:solidFill>
                  <a:srgbClr val="DF7B9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sp>
            <p:nvSpPr>
              <p:cNvPr id="29" name="Rechteck 28">
                <a:extLst>
                  <a:ext uri="{FF2B5EF4-FFF2-40B4-BE49-F238E27FC236}">
                    <a16:creationId xmlns:a16="http://schemas.microsoft.com/office/drawing/2014/main" id="{AF0837DB-6913-49B0-9751-042D2E5D808A}"/>
                  </a:ext>
                </a:extLst>
              </p:cNvPr>
              <p:cNvSpPr/>
              <p:nvPr/>
            </p:nvSpPr>
            <p:spPr>
              <a:xfrm>
                <a:off x="9359458" y="4700412"/>
                <a:ext cx="1994342" cy="814761"/>
              </a:xfrm>
              <a:prstGeom prst="rect">
                <a:avLst/>
              </a:prstGeom>
              <a:no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2800" b="1" dirty="0">
                    <a:ln w="10160">
                      <a:solidFill>
                        <a:srgbClr val="DF7B90"/>
                      </a:solidFill>
                      <a:prstDash val="solid"/>
                    </a:ln>
                    <a:solidFill>
                      <a:srgbClr val="EAA8B6"/>
                    </a:solidFill>
                  </a:rPr>
                  <a:t>Sex. Gewalt im Netz</a:t>
                </a:r>
              </a:p>
              <a:p>
                <a:pPr algn="ctr"/>
                <a:r>
                  <a:rPr lang="de-DE" sz="1600" b="1" dirty="0">
                    <a:ln w="10160">
                      <a:solidFill>
                        <a:srgbClr val="DF7B90"/>
                      </a:solidFill>
                      <a:prstDash val="solid"/>
                    </a:ln>
                    <a:solidFill>
                      <a:srgbClr val="EAA8B6"/>
                    </a:solidFill>
                  </a:rPr>
                  <a:t>Jugendliche12-19 J.</a:t>
                </a:r>
              </a:p>
              <a:p>
                <a:pPr algn="ctr"/>
                <a:endParaRPr lang="de-DE" sz="2800" b="1" dirty="0">
                  <a:ln w="10160">
                    <a:solidFill>
                      <a:srgbClr val="DF7B90"/>
                    </a:solidFill>
                    <a:prstDash val="solid"/>
                  </a:ln>
                  <a:solidFill>
                    <a:srgbClr val="EAA8B6"/>
                  </a:solidFill>
                </a:endParaRPr>
              </a:p>
            </p:txBody>
          </p:sp>
        </p:grpSp>
        <p:sp>
          <p:nvSpPr>
            <p:cNvPr id="31" name="Rechteck 30">
              <a:extLst>
                <a:ext uri="{FF2B5EF4-FFF2-40B4-BE49-F238E27FC236}">
                  <a16:creationId xmlns:a16="http://schemas.microsoft.com/office/drawing/2014/main" id="{384E632D-CE45-4BC1-BF59-01D72163FD2F}"/>
                </a:ext>
              </a:extLst>
            </p:cNvPr>
            <p:cNvSpPr/>
            <p:nvPr/>
          </p:nvSpPr>
          <p:spPr>
            <a:xfrm>
              <a:off x="10166274" y="4789644"/>
              <a:ext cx="190092" cy="3181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200" dirty="0">
                  <a:solidFill>
                    <a:schemeClr val="tx1"/>
                  </a:solidFill>
                </a:rPr>
                <a:t>2</a:t>
              </a:r>
            </a:p>
          </p:txBody>
        </p:sp>
      </p:grpSp>
      <p:sp>
        <p:nvSpPr>
          <p:cNvPr id="18" name="Textfeld 17"/>
          <p:cNvSpPr txBox="1"/>
          <p:nvPr/>
        </p:nvSpPr>
        <p:spPr>
          <a:xfrm>
            <a:off x="7558154" y="1927829"/>
            <a:ext cx="3755751" cy="954107"/>
          </a:xfrm>
          <a:prstGeom prst="rect">
            <a:avLst/>
          </a:prstGeom>
          <a:solidFill>
            <a:srgbClr val="F2FC9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de-DE" sz="2800" dirty="0"/>
              <a:t>Es gibt KEINE Institution, die NICHT betroffen ist!</a:t>
            </a:r>
          </a:p>
        </p:txBody>
      </p:sp>
      <p:pic>
        <p:nvPicPr>
          <p:cNvPr id="25" name="Grafik 24">
            <a:extLst>
              <a:ext uri="{FF2B5EF4-FFF2-40B4-BE49-F238E27FC236}">
                <a16:creationId xmlns:a16="http://schemas.microsoft.com/office/drawing/2014/main" id="{990C1BCD-1352-4E41-9636-F9660092015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 b="73133"/>
          <a:stretch/>
        </p:blipFill>
        <p:spPr>
          <a:xfrm>
            <a:off x="196291" y="1469698"/>
            <a:ext cx="7094053" cy="141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2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12BB138B-2BAC-4E94-9C45-ED17C32E9025}"/>
              </a:ext>
            </a:extLst>
          </p:cNvPr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5" name="Gruppieren 34">
              <a:extLst>
                <a:ext uri="{FF2B5EF4-FFF2-40B4-BE49-F238E27FC236}">
                  <a16:creationId xmlns:a16="http://schemas.microsoft.com/office/drawing/2014/main" id="{122F3F6C-ABAF-4972-AF53-C7B86DFF6FB6}"/>
                </a:ext>
              </a:extLst>
            </p:cNvPr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37" name="Picture 2" descr="https://www.caritas-wsg.de/export/sites/caritas-wsg/.content/.galleries/images/_system/logo-head.png">
                <a:extLst>
                  <a:ext uri="{FF2B5EF4-FFF2-40B4-BE49-F238E27FC236}">
                    <a16:creationId xmlns:a16="http://schemas.microsoft.com/office/drawing/2014/main" id="{E5EC5AAC-0E59-457F-89FA-A4C949005DC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97890" y="6193335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Grafik 37">
                <a:extLst>
                  <a:ext uri="{FF2B5EF4-FFF2-40B4-BE49-F238E27FC236}">
                    <a16:creationId xmlns:a16="http://schemas.microsoft.com/office/drawing/2014/main" id="{EBE57CE4-9775-40C2-8A26-E101049C17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46" name="Bild 2" descr="W-Logo_schw_138px-Mail">
                <a:extLst>
                  <a:ext uri="{FF2B5EF4-FFF2-40B4-BE49-F238E27FC236}">
                    <a16:creationId xmlns:a16="http://schemas.microsoft.com/office/drawing/2014/main" id="{ADFDDF2A-7A20-4A08-9DFB-83510894BB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6" descr="Bildergebnis für logo stadt remscheid">
                <a:extLst>
                  <a:ext uri="{FF2B5EF4-FFF2-40B4-BE49-F238E27FC236}">
                    <a16:creationId xmlns:a16="http://schemas.microsoft.com/office/drawing/2014/main" id="{7A4369ED-B68D-4CDB-88B6-109E15FEAAE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6" name="Picture 8" descr="https://image.jimcdn.com/app/cms/image/transf/dimension=460x10000:format=png/path/s647c4ad9f3cb9a91/image/id7965ed002c42525/version/1555417540/image.png">
              <a:extLst>
                <a:ext uri="{FF2B5EF4-FFF2-40B4-BE49-F238E27FC236}">
                  <a16:creationId xmlns:a16="http://schemas.microsoft.com/office/drawing/2014/main" id="{65C47CB8-53FA-4A86-B7D2-8DF20AD2C4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970598" y="1027740"/>
            <a:ext cx="11392501" cy="54335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sz="2200" dirty="0"/>
          </a:p>
          <a:p>
            <a:pPr marL="0" indent="0">
              <a:buNone/>
            </a:pPr>
            <a:endParaRPr lang="de-DE" sz="2200" dirty="0"/>
          </a:p>
        </p:txBody>
      </p:sp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130429" y="320892"/>
            <a:ext cx="9530734" cy="1325563"/>
          </a:xfrm>
        </p:spPr>
        <p:txBody>
          <a:bodyPr>
            <a:normAutofit/>
          </a:bodyPr>
          <a:lstStyle/>
          <a:p>
            <a:pPr lvl="0"/>
            <a:r>
              <a:rPr lang="de-DE" sz="2800" b="1" dirty="0"/>
              <a:t>Struktur und Aufbau des Beratungsangebotes hier in Wuppertal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F3192A3D-4035-49AB-AE09-120FBC5250B0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94310" y="5826552"/>
            <a:chExt cx="2149019" cy="978656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EF4779F7-3B69-4F51-A2C5-C970A5E19B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924" b="36204"/>
            <a:stretch/>
          </p:blipFill>
          <p:spPr>
            <a:xfrm>
              <a:off x="166880" y="6169026"/>
              <a:ext cx="2076449" cy="636182"/>
            </a:xfrm>
            <a:prstGeom prst="rect">
              <a:avLst/>
            </a:prstGeom>
          </p:spPr>
        </p:pic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FB041045-1A7C-45E7-A924-531ED5C64259}"/>
                </a:ext>
              </a:extLst>
            </p:cNvPr>
            <p:cNvSpPr/>
            <p:nvPr/>
          </p:nvSpPr>
          <p:spPr>
            <a:xfrm rot="5400000" flipV="1">
              <a:off x="-289660" y="6210522"/>
              <a:ext cx="968469" cy="200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sz="500" dirty="0"/>
                <a:t>Bild von Bianca Blauth auf Pixabay</a:t>
              </a:r>
              <a:r>
                <a:rPr lang="de-DE" sz="1050" dirty="0"/>
                <a:t> </a:t>
              </a:r>
            </a:p>
          </p:txBody>
        </p:sp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36ADD20B-D377-4549-8809-BDADECA734A2}"/>
              </a:ext>
            </a:extLst>
          </p:cNvPr>
          <p:cNvSpPr txBox="1"/>
          <p:nvPr/>
        </p:nvSpPr>
        <p:spPr>
          <a:xfrm>
            <a:off x="485776" y="391893"/>
            <a:ext cx="14511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1200" dirty="0"/>
          </a:p>
          <a:p>
            <a:r>
              <a:rPr lang="de-DE" sz="1200" dirty="0"/>
              <a:t>Fachstellenverbund </a:t>
            </a:r>
            <a:br>
              <a:rPr lang="de-DE" sz="1200" dirty="0"/>
            </a:br>
            <a:r>
              <a:rPr lang="de-DE" sz="1200" dirty="0"/>
              <a:t>Sexualisierte Gewalt</a:t>
            </a:r>
          </a:p>
        </p:txBody>
      </p:sp>
      <p:sp>
        <p:nvSpPr>
          <p:cNvPr id="39" name="Ellipse 38">
            <a:extLst>
              <a:ext uri="{FF2B5EF4-FFF2-40B4-BE49-F238E27FC236}">
                <a16:creationId xmlns:a16="http://schemas.microsoft.com/office/drawing/2014/main" id="{8BE0695C-0D4E-4611-9B2E-BB5ACEA538D8}"/>
              </a:ext>
            </a:extLst>
          </p:cNvPr>
          <p:cNvSpPr/>
          <p:nvPr/>
        </p:nvSpPr>
        <p:spPr>
          <a:xfrm>
            <a:off x="6542396" y="3594274"/>
            <a:ext cx="2053354" cy="2000494"/>
          </a:xfrm>
          <a:prstGeom prst="ellipse">
            <a:avLst/>
          </a:prstGeom>
          <a:solidFill>
            <a:srgbClr val="E4D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00"/>
          </a:p>
        </p:txBody>
      </p:sp>
      <p:sp>
        <p:nvSpPr>
          <p:cNvPr id="40" name="Ellipse 39">
            <a:extLst>
              <a:ext uri="{FF2B5EF4-FFF2-40B4-BE49-F238E27FC236}">
                <a16:creationId xmlns:a16="http://schemas.microsoft.com/office/drawing/2014/main" id="{FF3AE94E-7A52-4E54-803E-F71F84170287}"/>
              </a:ext>
            </a:extLst>
          </p:cNvPr>
          <p:cNvSpPr/>
          <p:nvPr/>
        </p:nvSpPr>
        <p:spPr>
          <a:xfrm>
            <a:off x="4724706" y="4803423"/>
            <a:ext cx="2053354" cy="2000494"/>
          </a:xfrm>
          <a:prstGeom prst="ellipse">
            <a:avLst/>
          </a:prstGeom>
          <a:solidFill>
            <a:srgbClr val="E4D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00"/>
          </a:p>
        </p:txBody>
      </p:sp>
      <p:sp>
        <p:nvSpPr>
          <p:cNvPr id="41" name="Ellipse 40">
            <a:extLst>
              <a:ext uri="{FF2B5EF4-FFF2-40B4-BE49-F238E27FC236}">
                <a16:creationId xmlns:a16="http://schemas.microsoft.com/office/drawing/2014/main" id="{32520DC7-0603-4E65-BB7E-AC2C59FF21C0}"/>
              </a:ext>
            </a:extLst>
          </p:cNvPr>
          <p:cNvSpPr/>
          <p:nvPr/>
        </p:nvSpPr>
        <p:spPr>
          <a:xfrm>
            <a:off x="3510037" y="1262939"/>
            <a:ext cx="2053354" cy="200049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00" dirty="0"/>
          </a:p>
        </p:txBody>
      </p:sp>
      <p:sp>
        <p:nvSpPr>
          <p:cNvPr id="43" name="Ellipse 42">
            <a:extLst>
              <a:ext uri="{FF2B5EF4-FFF2-40B4-BE49-F238E27FC236}">
                <a16:creationId xmlns:a16="http://schemas.microsoft.com/office/drawing/2014/main" id="{C9E5A9A4-FF2A-41CE-9721-E30B18627173}"/>
              </a:ext>
            </a:extLst>
          </p:cNvPr>
          <p:cNvSpPr/>
          <p:nvPr/>
        </p:nvSpPr>
        <p:spPr>
          <a:xfrm>
            <a:off x="2946524" y="3542447"/>
            <a:ext cx="2053354" cy="200049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00" dirty="0"/>
          </a:p>
        </p:txBody>
      </p:sp>
      <p:sp>
        <p:nvSpPr>
          <p:cNvPr id="44" name="Ellipse 43">
            <a:extLst>
              <a:ext uri="{FF2B5EF4-FFF2-40B4-BE49-F238E27FC236}">
                <a16:creationId xmlns:a16="http://schemas.microsoft.com/office/drawing/2014/main" id="{2028AD9E-375A-463F-87CC-51FE31620263}"/>
              </a:ext>
            </a:extLst>
          </p:cNvPr>
          <p:cNvSpPr/>
          <p:nvPr/>
        </p:nvSpPr>
        <p:spPr>
          <a:xfrm>
            <a:off x="6114160" y="1357736"/>
            <a:ext cx="2053354" cy="2000495"/>
          </a:xfrm>
          <a:prstGeom prst="ellipse">
            <a:avLst/>
          </a:prstGeom>
          <a:solidFill>
            <a:srgbClr val="E4D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00" dirty="0"/>
          </a:p>
        </p:txBody>
      </p:sp>
      <p:sp>
        <p:nvSpPr>
          <p:cNvPr id="45" name="Ellipse 44">
            <a:extLst>
              <a:ext uri="{FF2B5EF4-FFF2-40B4-BE49-F238E27FC236}">
                <a16:creationId xmlns:a16="http://schemas.microsoft.com/office/drawing/2014/main" id="{156DF35D-F3C4-4E64-BAB4-2757FDA2B2FC}"/>
              </a:ext>
            </a:extLst>
          </p:cNvPr>
          <p:cNvSpPr/>
          <p:nvPr/>
        </p:nvSpPr>
        <p:spPr>
          <a:xfrm>
            <a:off x="3764609" y="1828535"/>
            <a:ext cx="4168763" cy="4174072"/>
          </a:xfrm>
          <a:prstGeom prst="ellipse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00" dirty="0"/>
          </a:p>
        </p:txBody>
      </p:sp>
      <p:pic>
        <p:nvPicPr>
          <p:cNvPr id="29" name="Picture 2" descr="https://www.caritas-wsg.de/export/sites/caritas-wsg/.content/.galleries/images/_system/logo-head.png">
            <a:extLst>
              <a:ext uri="{FF2B5EF4-FFF2-40B4-BE49-F238E27FC236}">
                <a16:creationId xmlns:a16="http://schemas.microsoft.com/office/drawing/2014/main" id="{42CF0477-5AB9-4E8C-981E-770CE148A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732" y="5683223"/>
            <a:ext cx="2551998" cy="98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6F83A6AE-081D-44AE-828D-1613AF3915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4406" y="3986985"/>
            <a:ext cx="3276757" cy="666299"/>
          </a:xfrm>
          <a:prstGeom prst="rect">
            <a:avLst/>
          </a:prstGeom>
        </p:spPr>
      </p:pic>
      <p:pic>
        <p:nvPicPr>
          <p:cNvPr id="31" name="Picture 8" descr="https://image.jimcdn.com/app/cms/image/transf/dimension=460x10000:format=png/path/s647c4ad9f3cb9a91/image/id7965ed002c42525/version/1555417540/image.png">
            <a:extLst>
              <a:ext uri="{FF2B5EF4-FFF2-40B4-BE49-F238E27FC236}">
                <a16:creationId xmlns:a16="http://schemas.microsoft.com/office/drawing/2014/main" id="{93D17B72-733A-45F3-8EE0-9D58F3DF9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371" y="3920398"/>
            <a:ext cx="2079496" cy="1098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Bild 2" descr="W-Logo_schw_138px-Mail">
            <a:extLst>
              <a:ext uri="{FF2B5EF4-FFF2-40B4-BE49-F238E27FC236}">
                <a16:creationId xmlns:a16="http://schemas.microsoft.com/office/drawing/2014/main" id="{60BF7AEF-7E41-4151-AC97-548238A4D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372" y="1462820"/>
            <a:ext cx="1645558" cy="549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FB2D2852-B1E2-45C5-85F2-152A8EE57DC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24" r="78560" b="36204"/>
          <a:stretch/>
        </p:blipFill>
        <p:spPr>
          <a:xfrm flipH="1">
            <a:off x="5446218" y="3308585"/>
            <a:ext cx="869443" cy="1319550"/>
          </a:xfrm>
          <a:prstGeom prst="rect">
            <a:avLst/>
          </a:prstGeom>
        </p:spPr>
      </p:pic>
      <p:pic>
        <p:nvPicPr>
          <p:cNvPr id="25" name="Picture 6" descr="Bildergebnis für logo stadt remscheid">
            <a:extLst>
              <a:ext uri="{FF2B5EF4-FFF2-40B4-BE49-F238E27FC236}">
                <a16:creationId xmlns:a16="http://schemas.microsoft.com/office/drawing/2014/main" id="{3A0085B8-C937-4E9D-AFC8-806A1DC62C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31" b="18570"/>
          <a:stretch/>
        </p:blipFill>
        <p:spPr bwMode="auto">
          <a:xfrm>
            <a:off x="2457682" y="1457005"/>
            <a:ext cx="1392349" cy="85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Ellipse 53">
            <a:extLst>
              <a:ext uri="{FF2B5EF4-FFF2-40B4-BE49-F238E27FC236}">
                <a16:creationId xmlns:a16="http://schemas.microsoft.com/office/drawing/2014/main" id="{2A51CE2A-4BD9-4EF3-8270-DF1C3165E0FE}"/>
              </a:ext>
            </a:extLst>
          </p:cNvPr>
          <p:cNvSpPr/>
          <p:nvPr/>
        </p:nvSpPr>
        <p:spPr>
          <a:xfrm>
            <a:off x="3890338" y="3584010"/>
            <a:ext cx="1521572" cy="1319549"/>
          </a:xfrm>
          <a:prstGeom prst="ellipse">
            <a:avLst/>
          </a:prstGeom>
          <a:solidFill>
            <a:srgbClr val="9CEC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 Fachkraft</a:t>
            </a:r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9A235698-E587-48F4-8EB3-A7EA00B0B15B}"/>
              </a:ext>
            </a:extLst>
          </p:cNvPr>
          <p:cNvSpPr/>
          <p:nvPr/>
        </p:nvSpPr>
        <p:spPr>
          <a:xfrm>
            <a:off x="5034274" y="4512807"/>
            <a:ext cx="1521572" cy="1489800"/>
          </a:xfrm>
          <a:prstGeom prst="ellipse">
            <a:avLst/>
          </a:prstGeom>
          <a:solidFill>
            <a:srgbClr val="D5B7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 Fachkraft</a:t>
            </a:r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CDA98D18-5B52-486A-AA01-9C36333D24C5}"/>
              </a:ext>
            </a:extLst>
          </p:cNvPr>
          <p:cNvSpPr/>
          <p:nvPr/>
        </p:nvSpPr>
        <p:spPr>
          <a:xfrm>
            <a:off x="6263312" y="3637941"/>
            <a:ext cx="1521572" cy="1381389"/>
          </a:xfrm>
          <a:prstGeom prst="ellipse">
            <a:avLst/>
          </a:prstGeom>
          <a:solidFill>
            <a:srgbClr val="D5B7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 Fachkraft</a:t>
            </a:r>
          </a:p>
        </p:txBody>
      </p:sp>
      <p:sp>
        <p:nvSpPr>
          <p:cNvPr id="57" name="Ellipse 56">
            <a:extLst>
              <a:ext uri="{FF2B5EF4-FFF2-40B4-BE49-F238E27FC236}">
                <a16:creationId xmlns:a16="http://schemas.microsoft.com/office/drawing/2014/main" id="{E9D63F9F-C951-4D52-AD03-10E91B1064D3}"/>
              </a:ext>
            </a:extLst>
          </p:cNvPr>
          <p:cNvSpPr/>
          <p:nvPr/>
        </p:nvSpPr>
        <p:spPr>
          <a:xfrm>
            <a:off x="4139870" y="2268809"/>
            <a:ext cx="1521572" cy="1319549"/>
          </a:xfrm>
          <a:prstGeom prst="ellipse">
            <a:avLst/>
          </a:prstGeom>
          <a:solidFill>
            <a:srgbClr val="9CEC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 Fachkraft</a:t>
            </a:r>
          </a:p>
        </p:txBody>
      </p:sp>
      <p:sp>
        <p:nvSpPr>
          <p:cNvPr id="58" name="Ellipse 57">
            <a:extLst>
              <a:ext uri="{FF2B5EF4-FFF2-40B4-BE49-F238E27FC236}">
                <a16:creationId xmlns:a16="http://schemas.microsoft.com/office/drawing/2014/main" id="{95041ECB-A7C8-4BAD-80FE-C5C0B5017FE2}"/>
              </a:ext>
            </a:extLst>
          </p:cNvPr>
          <p:cNvSpPr/>
          <p:nvPr/>
        </p:nvSpPr>
        <p:spPr>
          <a:xfrm>
            <a:off x="5789972" y="2079965"/>
            <a:ext cx="1684136" cy="1544889"/>
          </a:xfrm>
          <a:prstGeom prst="ellipse">
            <a:avLst/>
          </a:prstGeom>
          <a:solidFill>
            <a:srgbClr val="D5B7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 Fachkräfte</a:t>
            </a:r>
          </a:p>
        </p:txBody>
      </p:sp>
    </p:spTree>
    <p:extLst>
      <p:ext uri="{BB962C8B-B14F-4D97-AF65-F5344CB8AC3E}">
        <p14:creationId xmlns:p14="http://schemas.microsoft.com/office/powerpoint/2010/main" val="14870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89983" y="1103586"/>
            <a:ext cx="11392501" cy="54335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sz="2400" dirty="0"/>
          </a:p>
          <a:p>
            <a:pPr marL="0" indent="0">
              <a:buNone/>
            </a:pPr>
            <a:r>
              <a:rPr lang="de-DE" sz="2400" dirty="0"/>
              <a:t>Unser Beratungsangebot</a:t>
            </a:r>
          </a:p>
        </p:txBody>
      </p:sp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130429" y="320892"/>
            <a:ext cx="9378526" cy="1325563"/>
          </a:xfrm>
        </p:spPr>
        <p:txBody>
          <a:bodyPr>
            <a:normAutofit/>
          </a:bodyPr>
          <a:lstStyle/>
          <a:p>
            <a:pPr lvl="0"/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>
              <a:effectLst/>
              <a:ea typeface="Calibri" panose="020F0502020204030204" pitchFamily="34" charset="0"/>
            </a:endParaRP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F3192A3D-4035-49AB-AE09-120FBC5250B0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94310" y="5826552"/>
            <a:chExt cx="2149019" cy="978656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EF4779F7-3B69-4F51-A2C5-C970A5E19B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924" b="36204"/>
            <a:stretch/>
          </p:blipFill>
          <p:spPr>
            <a:xfrm>
              <a:off x="166880" y="6169026"/>
              <a:ext cx="2076449" cy="636182"/>
            </a:xfrm>
            <a:prstGeom prst="rect">
              <a:avLst/>
            </a:prstGeom>
          </p:spPr>
        </p:pic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FB041045-1A7C-45E7-A924-531ED5C64259}"/>
                </a:ext>
              </a:extLst>
            </p:cNvPr>
            <p:cNvSpPr/>
            <p:nvPr/>
          </p:nvSpPr>
          <p:spPr>
            <a:xfrm rot="5400000" flipV="1">
              <a:off x="-289660" y="6210522"/>
              <a:ext cx="968469" cy="200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sz="500" dirty="0"/>
                <a:t>Bild von Bianca Blauth auf Pixabay</a:t>
              </a:r>
              <a:r>
                <a:rPr lang="de-DE" sz="1050" dirty="0"/>
                <a:t> </a:t>
              </a:r>
            </a:p>
          </p:txBody>
        </p:sp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36ADD20B-D377-4549-8809-BDADECA734A2}"/>
              </a:ext>
            </a:extLst>
          </p:cNvPr>
          <p:cNvSpPr txBox="1"/>
          <p:nvPr/>
        </p:nvSpPr>
        <p:spPr>
          <a:xfrm>
            <a:off x="485776" y="391893"/>
            <a:ext cx="14511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1200" dirty="0"/>
          </a:p>
          <a:p>
            <a:r>
              <a:rPr lang="de-DE" sz="1200" dirty="0"/>
              <a:t>Fachstellenverbund </a:t>
            </a:r>
            <a:br>
              <a:rPr lang="de-DE" sz="1200" dirty="0"/>
            </a:br>
            <a:r>
              <a:rPr lang="de-DE" sz="1200" dirty="0"/>
              <a:t>Sexualisierte Gewalt</a:t>
            </a:r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7C3C9750-0201-4757-B601-A36E475AE65F}"/>
              </a:ext>
            </a:extLst>
          </p:cNvPr>
          <p:cNvSpPr/>
          <p:nvPr/>
        </p:nvSpPr>
        <p:spPr>
          <a:xfrm>
            <a:off x="980745" y="2441231"/>
            <a:ext cx="2191407" cy="206528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Beratung von betroffenen Kindern, Jugendlichen und Familien</a:t>
            </a:r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61FC4147-4430-4FCB-8E53-723A711BA2BD}"/>
              </a:ext>
            </a:extLst>
          </p:cNvPr>
          <p:cNvSpPr/>
          <p:nvPr/>
        </p:nvSpPr>
        <p:spPr>
          <a:xfrm>
            <a:off x="4140207" y="2441230"/>
            <a:ext cx="2191407" cy="206528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Fachberatung</a:t>
            </a:r>
          </a:p>
          <a:p>
            <a:pPr algn="ctr"/>
            <a:r>
              <a:rPr lang="de-DE" dirty="0">
                <a:solidFill>
                  <a:schemeClr val="tx1"/>
                </a:solidFill>
              </a:rPr>
              <a:t>&amp;</a:t>
            </a:r>
          </a:p>
          <a:p>
            <a:pPr algn="ctr"/>
            <a:r>
              <a:rPr lang="de-DE" dirty="0">
                <a:solidFill>
                  <a:schemeClr val="tx1"/>
                </a:solidFill>
              </a:rPr>
              <a:t>Institutions-beratung</a:t>
            </a:r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3AF258FD-0148-4718-BA1F-8BB2FE173A11}"/>
              </a:ext>
            </a:extLst>
          </p:cNvPr>
          <p:cNvSpPr/>
          <p:nvPr/>
        </p:nvSpPr>
        <p:spPr>
          <a:xfrm>
            <a:off x="7990431" y="2441229"/>
            <a:ext cx="2191407" cy="2065283"/>
          </a:xfrm>
          <a:prstGeom prst="ellipse">
            <a:avLst/>
          </a:prstGeom>
          <a:solidFill>
            <a:srgbClr val="5EE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Prävention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Fortbildungen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Vernetzung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58A7B2E-3B98-4B94-BF1C-7622355900D1}"/>
              </a:ext>
            </a:extLst>
          </p:cNvPr>
          <p:cNvSpPr/>
          <p:nvPr/>
        </p:nvSpPr>
        <p:spPr>
          <a:xfrm>
            <a:off x="7128906" y="5033040"/>
            <a:ext cx="4380051" cy="1190487"/>
          </a:xfrm>
          <a:prstGeom prst="rect">
            <a:avLst/>
          </a:prstGeom>
          <a:solidFill>
            <a:srgbClr val="5EE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/>
            <a:r>
              <a:rPr lang="de-DE" b="1" dirty="0">
                <a:solidFill>
                  <a:schemeClr val="bg1"/>
                </a:solidFill>
              </a:rPr>
              <a:t>Langfristig nachhaltige und inklusive</a:t>
            </a:r>
          </a:p>
          <a:p>
            <a:pPr marL="273050" indent="-273050"/>
            <a:r>
              <a:rPr lang="de-DE" b="1" dirty="0">
                <a:solidFill>
                  <a:schemeClr val="bg1"/>
                </a:solidFill>
              </a:rPr>
              <a:t>schützende Strukturen in der Kommune</a:t>
            </a:r>
          </a:p>
          <a:p>
            <a:pPr marL="273050" indent="-273050"/>
            <a:r>
              <a:rPr lang="de-DE" b="1" dirty="0">
                <a:solidFill>
                  <a:schemeClr val="bg1"/>
                </a:solidFill>
              </a:rPr>
              <a:t>schaffen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96E93C27-B181-407D-8414-09E923C47D5C}"/>
              </a:ext>
            </a:extLst>
          </p:cNvPr>
          <p:cNvSpPr/>
          <p:nvPr/>
        </p:nvSpPr>
        <p:spPr>
          <a:xfrm>
            <a:off x="489129" y="5044620"/>
            <a:ext cx="6494786" cy="119048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800" b="1" dirty="0">
                <a:solidFill>
                  <a:schemeClr val="tx1"/>
                </a:solidFill>
              </a:rPr>
              <a:t>Schnelle, niederschwellige Hilfen für Betroffene und ihre Familien oder Bezugssysteme</a:t>
            </a:r>
          </a:p>
        </p:txBody>
      </p: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C596ABDB-4FBD-4CE2-ADC3-6E55AA325417}"/>
              </a:ext>
            </a:extLst>
          </p:cNvPr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14" name="Gruppieren 13">
              <a:extLst>
                <a:ext uri="{FF2B5EF4-FFF2-40B4-BE49-F238E27FC236}">
                  <a16:creationId xmlns:a16="http://schemas.microsoft.com/office/drawing/2014/main" id="{7C0047DE-9A99-4A1A-9B20-A6162C00BAA9}"/>
                </a:ext>
              </a:extLst>
            </p:cNvPr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16" name="Picture 2" descr="https://www.caritas-wsg.de/export/sites/caritas-wsg/.content/.galleries/images/_system/logo-head.png">
                <a:extLst>
                  <a:ext uri="{FF2B5EF4-FFF2-40B4-BE49-F238E27FC236}">
                    <a16:creationId xmlns:a16="http://schemas.microsoft.com/office/drawing/2014/main" id="{72B2C98A-869F-40D1-83DA-037E3C677DD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97890" y="6193335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Grafik 21">
                <a:extLst>
                  <a:ext uri="{FF2B5EF4-FFF2-40B4-BE49-F238E27FC236}">
                    <a16:creationId xmlns:a16="http://schemas.microsoft.com/office/drawing/2014/main" id="{04A2762B-D6BE-4AB0-8F9F-89B9D9EC2C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23" name="Bild 2" descr="W-Logo_schw_138px-Mail">
                <a:extLst>
                  <a:ext uri="{FF2B5EF4-FFF2-40B4-BE49-F238E27FC236}">
                    <a16:creationId xmlns:a16="http://schemas.microsoft.com/office/drawing/2014/main" id="{A580D317-696C-45E7-8387-6552DE28629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" name="Picture 6" descr="Bildergebnis für logo stadt remscheid">
                <a:extLst>
                  <a:ext uri="{FF2B5EF4-FFF2-40B4-BE49-F238E27FC236}">
                    <a16:creationId xmlns:a16="http://schemas.microsoft.com/office/drawing/2014/main" id="{767A1817-4D02-40E5-8697-670748BB846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5" name="Picture 8" descr="https://image.jimcdn.com/app/cms/image/transf/dimension=460x10000:format=png/path/s647c4ad9f3cb9a91/image/id7965ed002c42525/version/1555417540/image.png">
              <a:extLst>
                <a:ext uri="{FF2B5EF4-FFF2-40B4-BE49-F238E27FC236}">
                  <a16:creationId xmlns:a16="http://schemas.microsoft.com/office/drawing/2014/main" id="{5413523E-723E-4BA6-A974-647E5B1D91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98D92DF0-7EF2-4317-A0C8-E9F45D022CE9}"/>
              </a:ext>
            </a:extLst>
          </p:cNvPr>
          <p:cNvSpPr txBox="1"/>
          <p:nvPr/>
        </p:nvSpPr>
        <p:spPr>
          <a:xfrm>
            <a:off x="509516" y="4534632"/>
            <a:ext cx="968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/>
              <a:t>Ziele:</a:t>
            </a:r>
          </a:p>
        </p:txBody>
      </p:sp>
    </p:spTree>
    <p:extLst>
      <p:ext uri="{BB962C8B-B14F-4D97-AF65-F5344CB8AC3E}">
        <p14:creationId xmlns:p14="http://schemas.microsoft.com/office/powerpoint/2010/main" val="155183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/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6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7" name="Ellipse 26">
            <a:extLst>
              <a:ext uri="{FF2B5EF4-FFF2-40B4-BE49-F238E27FC236}">
                <a16:creationId xmlns:a16="http://schemas.microsoft.com/office/drawing/2014/main" id="{ADE00903-6C32-40B1-B6CB-A4FA86928692}"/>
              </a:ext>
            </a:extLst>
          </p:cNvPr>
          <p:cNvSpPr/>
          <p:nvPr/>
        </p:nvSpPr>
        <p:spPr>
          <a:xfrm>
            <a:off x="1936879" y="2344864"/>
            <a:ext cx="2027841" cy="198929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Kinder, Jugendliche, Eltern</a:t>
            </a: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17E26DD8-5017-4A05-B15F-CBCCD9DF8C60}"/>
              </a:ext>
            </a:extLst>
          </p:cNvPr>
          <p:cNvSpPr/>
          <p:nvPr/>
        </p:nvSpPr>
        <p:spPr>
          <a:xfrm>
            <a:off x="950897" y="4462166"/>
            <a:ext cx="4740032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Vermutung sex. Gewalt innerhalb der Familie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sex. Gewalt im Nahfeld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Digitalisierte sex. Gewalt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 Gewalt in Kita und Schule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0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/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7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7" name="Ellipse 26">
            <a:extLst>
              <a:ext uri="{FF2B5EF4-FFF2-40B4-BE49-F238E27FC236}">
                <a16:creationId xmlns:a16="http://schemas.microsoft.com/office/drawing/2014/main" id="{ADE00903-6C32-40B1-B6CB-A4FA86928692}"/>
              </a:ext>
            </a:extLst>
          </p:cNvPr>
          <p:cNvSpPr/>
          <p:nvPr/>
        </p:nvSpPr>
        <p:spPr>
          <a:xfrm>
            <a:off x="1936879" y="2344864"/>
            <a:ext cx="2027841" cy="198929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Kinder, Jugendliche, Eltern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68678383-D334-4A08-A461-3D85ECA0F4FC}"/>
              </a:ext>
            </a:extLst>
          </p:cNvPr>
          <p:cNvSpPr/>
          <p:nvPr/>
        </p:nvSpPr>
        <p:spPr>
          <a:xfrm>
            <a:off x="7198958" y="2303702"/>
            <a:ext cx="2027841" cy="198929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Beratung von Fachkräften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70E1BAAA-4EFD-43DD-8AD1-3A4192BADC44}"/>
              </a:ext>
            </a:extLst>
          </p:cNvPr>
          <p:cNvSpPr/>
          <p:nvPr/>
        </p:nvSpPr>
        <p:spPr>
          <a:xfrm>
            <a:off x="5931056" y="4554298"/>
            <a:ext cx="5235937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Vermutung von sex. durch ein Elternteil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Kinderpornografische Inhalte bei Eltern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Sexualisiertes Verhalten von Kindern/Jugendlichen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 Gewalt durch Peers</a:t>
            </a:r>
          </a:p>
          <a:p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17E26DD8-5017-4A05-B15F-CBCCD9DF8C60}"/>
              </a:ext>
            </a:extLst>
          </p:cNvPr>
          <p:cNvSpPr/>
          <p:nvPr/>
        </p:nvSpPr>
        <p:spPr>
          <a:xfrm>
            <a:off x="950897" y="4462166"/>
            <a:ext cx="4740032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Vermutung sex. Gewalt innerhalb der Familie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sex. Gewalt im Nahfeld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Digitalisierte sex. Gewalt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 Gewalt in Kita und Schule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12F56C21-1F17-4355-972A-CEEF9F2AF968}"/>
              </a:ext>
            </a:extLst>
          </p:cNvPr>
          <p:cNvSpPr/>
          <p:nvPr/>
        </p:nvSpPr>
        <p:spPr>
          <a:xfrm>
            <a:off x="3357959" y="2715351"/>
            <a:ext cx="1371696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181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29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0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/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8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7" name="Ellipse 26">
            <a:extLst>
              <a:ext uri="{FF2B5EF4-FFF2-40B4-BE49-F238E27FC236}">
                <a16:creationId xmlns:a16="http://schemas.microsoft.com/office/drawing/2014/main" id="{ADE00903-6C32-40B1-B6CB-A4FA86928692}"/>
              </a:ext>
            </a:extLst>
          </p:cNvPr>
          <p:cNvSpPr/>
          <p:nvPr/>
        </p:nvSpPr>
        <p:spPr>
          <a:xfrm>
            <a:off x="1936879" y="2344864"/>
            <a:ext cx="2027841" cy="198929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Kinder, Jugendliche, Eltern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68678383-D334-4A08-A461-3D85ECA0F4FC}"/>
              </a:ext>
            </a:extLst>
          </p:cNvPr>
          <p:cNvSpPr/>
          <p:nvPr/>
        </p:nvSpPr>
        <p:spPr>
          <a:xfrm>
            <a:off x="7198958" y="2303702"/>
            <a:ext cx="2027841" cy="198929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Beratung von Fachkräften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70E1BAAA-4EFD-43DD-8AD1-3A4192BADC44}"/>
              </a:ext>
            </a:extLst>
          </p:cNvPr>
          <p:cNvSpPr/>
          <p:nvPr/>
        </p:nvSpPr>
        <p:spPr>
          <a:xfrm>
            <a:off x="5931056" y="4554298"/>
            <a:ext cx="5235937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Vermutung von sex. durch ein Elternteil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Kinderpornografische Inhalte bei Eltern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Sexualisiertes Verhalten von Kindern/Jugendlichen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 Gewalt durch Peers</a:t>
            </a:r>
          </a:p>
          <a:p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17E26DD8-5017-4A05-B15F-CBCCD9DF8C60}"/>
              </a:ext>
            </a:extLst>
          </p:cNvPr>
          <p:cNvSpPr/>
          <p:nvPr/>
        </p:nvSpPr>
        <p:spPr>
          <a:xfrm>
            <a:off x="950897" y="4462166"/>
            <a:ext cx="4740032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Vermutung sex. Gewalt innerhalb der Familie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sex. Gewalt im Nahfeld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Digitalisierte sex. Gewalt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 Gewalt in Kita und Schule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8582E97F-3628-4F50-BBD6-544A07DC7CBB}"/>
              </a:ext>
            </a:extLst>
          </p:cNvPr>
          <p:cNvSpPr/>
          <p:nvPr/>
        </p:nvSpPr>
        <p:spPr>
          <a:xfrm>
            <a:off x="8673143" y="2412179"/>
            <a:ext cx="1318306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227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C2D59D1D-9AAB-4E78-A404-AE46356A88AE}"/>
              </a:ext>
            </a:extLst>
          </p:cNvPr>
          <p:cNvSpPr/>
          <p:nvPr/>
        </p:nvSpPr>
        <p:spPr>
          <a:xfrm>
            <a:off x="3357959" y="2715351"/>
            <a:ext cx="1371696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181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07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/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9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7" name="Ellipse 26">
            <a:extLst>
              <a:ext uri="{FF2B5EF4-FFF2-40B4-BE49-F238E27FC236}">
                <a16:creationId xmlns:a16="http://schemas.microsoft.com/office/drawing/2014/main" id="{ADE00903-6C32-40B1-B6CB-A4FA86928692}"/>
              </a:ext>
            </a:extLst>
          </p:cNvPr>
          <p:cNvSpPr/>
          <p:nvPr/>
        </p:nvSpPr>
        <p:spPr>
          <a:xfrm>
            <a:off x="1936879" y="2344864"/>
            <a:ext cx="2027841" cy="198929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Kinder, Jugendliche, Eltern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68678383-D334-4A08-A461-3D85ECA0F4FC}"/>
              </a:ext>
            </a:extLst>
          </p:cNvPr>
          <p:cNvSpPr/>
          <p:nvPr/>
        </p:nvSpPr>
        <p:spPr>
          <a:xfrm>
            <a:off x="7198958" y="2303702"/>
            <a:ext cx="2027841" cy="198929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Beratung von Fachkräften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70E1BAAA-4EFD-43DD-8AD1-3A4192BADC44}"/>
              </a:ext>
            </a:extLst>
          </p:cNvPr>
          <p:cNvSpPr/>
          <p:nvPr/>
        </p:nvSpPr>
        <p:spPr>
          <a:xfrm>
            <a:off x="5931056" y="4554298"/>
            <a:ext cx="5235937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Vermutung von sex. durch ein Elternteil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Kinderpornografische Inhalte bei Eltern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Sexualisiertes Verhalten von Kindern/Jugendlichen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 Gewalt durch Peers</a:t>
            </a:r>
          </a:p>
          <a:p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17E26DD8-5017-4A05-B15F-CBCCD9DF8C60}"/>
              </a:ext>
            </a:extLst>
          </p:cNvPr>
          <p:cNvSpPr/>
          <p:nvPr/>
        </p:nvSpPr>
        <p:spPr>
          <a:xfrm>
            <a:off x="950897" y="4462166"/>
            <a:ext cx="4740032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Vermutung sex. Gewalt innerhalb der Familie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sex. Gewalt im Nahfeld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Digitalisierte sex. Gewalt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Sexualisierte Gewalt in Kita und Schule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8828F13A-6A0E-4D40-BFB1-DEB242C5900E}"/>
              </a:ext>
            </a:extLst>
          </p:cNvPr>
          <p:cNvSpPr/>
          <p:nvPr/>
        </p:nvSpPr>
        <p:spPr>
          <a:xfrm>
            <a:off x="4732804" y="1717916"/>
            <a:ext cx="2582396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8800" dirty="0">
                <a:solidFill>
                  <a:schemeClr val="tx1"/>
                </a:solidFill>
              </a:rPr>
              <a:t>408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1151EF70-D9A2-4E35-841B-BC3C4FF72017}"/>
              </a:ext>
            </a:extLst>
          </p:cNvPr>
          <p:cNvSpPr/>
          <p:nvPr/>
        </p:nvSpPr>
        <p:spPr>
          <a:xfrm>
            <a:off x="3357959" y="2715351"/>
            <a:ext cx="1371696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181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2608F5C1-AF9A-4347-A6B7-E37BDD12EBDF}"/>
              </a:ext>
            </a:extLst>
          </p:cNvPr>
          <p:cNvSpPr/>
          <p:nvPr/>
        </p:nvSpPr>
        <p:spPr>
          <a:xfrm>
            <a:off x="8673143" y="2412179"/>
            <a:ext cx="1318306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227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8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/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10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9" name="Ellipse 28">
            <a:extLst>
              <a:ext uri="{FF2B5EF4-FFF2-40B4-BE49-F238E27FC236}">
                <a16:creationId xmlns:a16="http://schemas.microsoft.com/office/drawing/2014/main" id="{13C8180C-1D0C-4943-92CD-A7CBEA4D14E4}"/>
              </a:ext>
            </a:extLst>
          </p:cNvPr>
          <p:cNvSpPr/>
          <p:nvPr/>
        </p:nvSpPr>
        <p:spPr>
          <a:xfrm>
            <a:off x="1870094" y="2395254"/>
            <a:ext cx="2191407" cy="2065283"/>
          </a:xfrm>
          <a:prstGeom prst="ellipse">
            <a:avLst/>
          </a:prstGeom>
          <a:solidFill>
            <a:srgbClr val="5EE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Prävention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mit Kindern, Jugendlichen und Eltern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2C76D1D7-AAD0-4993-B241-BCFB5BF85560}"/>
              </a:ext>
            </a:extLst>
          </p:cNvPr>
          <p:cNvSpPr/>
          <p:nvPr/>
        </p:nvSpPr>
        <p:spPr>
          <a:xfrm>
            <a:off x="950897" y="4462166"/>
            <a:ext cx="4740032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Gute und schlechte Geheimnisse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Mein Körper - Was ist okay und was nicht?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Eigene Grenzen setzen und Grenzen anderer achten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Hilfe holen</a:t>
            </a:r>
          </a:p>
        </p:txBody>
      </p:sp>
    </p:spTree>
    <p:extLst>
      <p:ext uri="{BB962C8B-B14F-4D97-AF65-F5344CB8AC3E}">
        <p14:creationId xmlns:p14="http://schemas.microsoft.com/office/powerpoint/2010/main" val="337143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/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11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9" name="Ellipse 28">
            <a:extLst>
              <a:ext uri="{FF2B5EF4-FFF2-40B4-BE49-F238E27FC236}">
                <a16:creationId xmlns:a16="http://schemas.microsoft.com/office/drawing/2014/main" id="{13C8180C-1D0C-4943-92CD-A7CBEA4D14E4}"/>
              </a:ext>
            </a:extLst>
          </p:cNvPr>
          <p:cNvSpPr/>
          <p:nvPr/>
        </p:nvSpPr>
        <p:spPr>
          <a:xfrm>
            <a:off x="1870094" y="2395254"/>
            <a:ext cx="2191407" cy="2065283"/>
          </a:xfrm>
          <a:prstGeom prst="ellipse">
            <a:avLst/>
          </a:prstGeom>
          <a:solidFill>
            <a:srgbClr val="5EE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Prävention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mit Kindern, Jugendlichen und Eltern</a:t>
            </a:r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8A5A6894-E367-424D-B8E2-729323DB93D2}"/>
              </a:ext>
            </a:extLst>
          </p:cNvPr>
          <p:cNvSpPr/>
          <p:nvPr/>
        </p:nvSpPr>
        <p:spPr>
          <a:xfrm>
            <a:off x="7233136" y="2395254"/>
            <a:ext cx="2191407" cy="2065283"/>
          </a:xfrm>
          <a:prstGeom prst="ellipse">
            <a:avLst/>
          </a:prstGeom>
          <a:solidFill>
            <a:srgbClr val="5EE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Fortbildungen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für (zukünftige) Fachkräfte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2C76D1D7-AAD0-4993-B241-BCFB5BF85560}"/>
              </a:ext>
            </a:extLst>
          </p:cNvPr>
          <p:cNvSpPr/>
          <p:nvPr/>
        </p:nvSpPr>
        <p:spPr>
          <a:xfrm>
            <a:off x="950897" y="4462166"/>
            <a:ext cx="4740032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Gute und schlechte Geheimnisse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Mein Körper - Was ist okay und was nicht?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Eigene Grenzen setzen und Grenzen anderer achten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Hilfe holen</a:t>
            </a: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FFEA59DA-68E7-4C2E-AD21-EB26FD9CB71B}"/>
              </a:ext>
            </a:extLst>
          </p:cNvPr>
          <p:cNvSpPr/>
          <p:nvPr/>
        </p:nvSpPr>
        <p:spPr>
          <a:xfrm>
            <a:off x="5722566" y="4400391"/>
            <a:ext cx="6299415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Wissen über sexualisierte Gewalt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Haltungsentwicklung – Erwachsene übernehmen Verantwortung für den Schutz von Kindern und Jugendlichen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Professioneller Umgang mit Nähe und Distanz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Handlungssicherheit – was tun?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FEA9A8DF-F308-483B-A9D5-19DF01F30F13}"/>
              </a:ext>
            </a:extLst>
          </p:cNvPr>
          <p:cNvSpPr/>
          <p:nvPr/>
        </p:nvSpPr>
        <p:spPr>
          <a:xfrm>
            <a:off x="3357959" y="2715351"/>
            <a:ext cx="1945920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1.508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43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5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>
                <a:ea typeface="Calibri" panose="020F0502020204030204" pitchFamily="34" charset="0"/>
              </a:rPr>
              <a:t>Fallaufkommen &amp; Zielgruppenerreichung in Wuppertal</a:t>
            </a:r>
            <a:endParaRPr lang="de-DE" sz="2800" b="1" dirty="0"/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12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9" name="Ellipse 28">
            <a:extLst>
              <a:ext uri="{FF2B5EF4-FFF2-40B4-BE49-F238E27FC236}">
                <a16:creationId xmlns:a16="http://schemas.microsoft.com/office/drawing/2014/main" id="{13C8180C-1D0C-4943-92CD-A7CBEA4D14E4}"/>
              </a:ext>
            </a:extLst>
          </p:cNvPr>
          <p:cNvSpPr/>
          <p:nvPr/>
        </p:nvSpPr>
        <p:spPr>
          <a:xfrm>
            <a:off x="1870094" y="2395254"/>
            <a:ext cx="2191407" cy="2065283"/>
          </a:xfrm>
          <a:prstGeom prst="ellipse">
            <a:avLst/>
          </a:prstGeom>
          <a:solidFill>
            <a:srgbClr val="5EE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Prävention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mit Kindern, Jugendlichen und Eltern</a:t>
            </a:r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8A5A6894-E367-424D-B8E2-729323DB93D2}"/>
              </a:ext>
            </a:extLst>
          </p:cNvPr>
          <p:cNvSpPr/>
          <p:nvPr/>
        </p:nvSpPr>
        <p:spPr>
          <a:xfrm>
            <a:off x="7233136" y="2395254"/>
            <a:ext cx="2191407" cy="2065283"/>
          </a:xfrm>
          <a:prstGeom prst="ellipse">
            <a:avLst/>
          </a:prstGeom>
          <a:solidFill>
            <a:srgbClr val="5EE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Fortbildungen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für (zukünftige) Fachkräfte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2C76D1D7-AAD0-4993-B241-BCFB5BF85560}"/>
              </a:ext>
            </a:extLst>
          </p:cNvPr>
          <p:cNvSpPr/>
          <p:nvPr/>
        </p:nvSpPr>
        <p:spPr>
          <a:xfrm>
            <a:off x="950897" y="4462166"/>
            <a:ext cx="4740032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Gute und schlechte Geheimnisse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Mein Körper - Was ist okay und was nicht?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Eigene Grenzen setzen und Grenzen anderer achten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Hilfe holen</a:t>
            </a: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FFEA59DA-68E7-4C2E-AD21-EB26FD9CB71B}"/>
              </a:ext>
            </a:extLst>
          </p:cNvPr>
          <p:cNvSpPr/>
          <p:nvPr/>
        </p:nvSpPr>
        <p:spPr>
          <a:xfrm>
            <a:off x="5722566" y="4400391"/>
            <a:ext cx="6299415" cy="1840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Wissen über sexualisierte Gewalt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Haltungsentwicklung – Erwachsene übernehmen Verantwortung für den Schutz von Kindern und Jugendlichen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Professioneller Umgang mit Nähe und Distanz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Handlungssicherheit – was tun?</a:t>
            </a: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752F4214-DC2E-450F-91BE-59F9BC94572F}"/>
              </a:ext>
            </a:extLst>
          </p:cNvPr>
          <p:cNvSpPr/>
          <p:nvPr/>
        </p:nvSpPr>
        <p:spPr>
          <a:xfrm>
            <a:off x="8673143" y="2412179"/>
            <a:ext cx="1318306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594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C926E5DB-717E-42A3-8B8A-50898DB275A0}"/>
              </a:ext>
            </a:extLst>
          </p:cNvPr>
          <p:cNvSpPr/>
          <p:nvPr/>
        </p:nvSpPr>
        <p:spPr>
          <a:xfrm>
            <a:off x="3357959" y="2715351"/>
            <a:ext cx="1945920" cy="677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400" dirty="0">
                <a:solidFill>
                  <a:schemeClr val="tx1"/>
                </a:solidFill>
              </a:rPr>
              <a:t>1.508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59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 1"/>
          <p:cNvSpPr>
            <a:spLocks noGrp="1"/>
          </p:cNvSpPr>
          <p:nvPr>
            <p:ph type="title"/>
          </p:nvPr>
        </p:nvSpPr>
        <p:spPr>
          <a:xfrm>
            <a:off x="2294694" y="320892"/>
            <a:ext cx="8862075" cy="1325563"/>
          </a:xfrm>
        </p:spPr>
        <p:txBody>
          <a:bodyPr>
            <a:normAutofit/>
          </a:bodyPr>
          <a:lstStyle/>
          <a:p>
            <a:r>
              <a:rPr lang="de-DE" sz="2800" b="1" dirty="0"/>
              <a:t>Multiprofessionelle Zusammenarbeit in Wuppertal</a:t>
            </a:r>
          </a:p>
        </p:txBody>
      </p:sp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13</a:t>
            </a:fld>
            <a:endParaRPr lang="de-DE"/>
          </a:p>
        </p:txBody>
      </p:sp>
      <p:sp>
        <p:nvSpPr>
          <p:cNvPr id="16" name="Inhaltsplatzhalter 20">
            <a:extLst>
              <a:ext uri="{FF2B5EF4-FFF2-40B4-BE49-F238E27FC236}">
                <a16:creationId xmlns:a16="http://schemas.microsoft.com/office/drawing/2014/main" id="{4B66646A-1CFC-4CD5-959A-63A4C0A5DB9B}"/>
              </a:ext>
            </a:extLst>
          </p:cNvPr>
          <p:cNvSpPr txBox="1">
            <a:spLocks/>
          </p:cNvSpPr>
          <p:nvPr/>
        </p:nvSpPr>
        <p:spPr>
          <a:xfrm>
            <a:off x="838200" y="1425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19F79FC-62D9-4A77-B107-3B7B5369BA1C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098FA9E9-D173-4FDC-B017-5E149D86DB2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21" name="Grafik 20">
                <a:extLst>
                  <a:ext uri="{FF2B5EF4-FFF2-40B4-BE49-F238E27FC236}">
                    <a16:creationId xmlns:a16="http://schemas.microsoft.com/office/drawing/2014/main" id="{ED9EB8B7-8E83-4A2A-A94A-961CAEE2AE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2B64D18D-D9B9-4488-9235-68AA60B70093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EF41C135-DCC3-421F-96D3-7BFFA1AA3767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  <p:sp>
        <p:nvSpPr>
          <p:cNvPr id="27" name="Ellipse 26">
            <a:extLst>
              <a:ext uri="{FF2B5EF4-FFF2-40B4-BE49-F238E27FC236}">
                <a16:creationId xmlns:a16="http://schemas.microsoft.com/office/drawing/2014/main" id="{D6E06ED5-1ABA-4519-94FD-486529A1E360}"/>
              </a:ext>
            </a:extLst>
          </p:cNvPr>
          <p:cNvSpPr/>
          <p:nvPr/>
        </p:nvSpPr>
        <p:spPr>
          <a:xfrm>
            <a:off x="256058" y="1624059"/>
            <a:ext cx="3770747" cy="1080301"/>
          </a:xfrm>
          <a:custGeom>
            <a:avLst/>
            <a:gdLst>
              <a:gd name="connsiteX0" fmla="*/ 0 w 3770747"/>
              <a:gd name="connsiteY0" fmla="*/ 540151 h 1080301"/>
              <a:gd name="connsiteX1" fmla="*/ 1885374 w 3770747"/>
              <a:gd name="connsiteY1" fmla="*/ 0 h 1080301"/>
              <a:gd name="connsiteX2" fmla="*/ 3770748 w 3770747"/>
              <a:gd name="connsiteY2" fmla="*/ 540151 h 1080301"/>
              <a:gd name="connsiteX3" fmla="*/ 1885374 w 3770747"/>
              <a:gd name="connsiteY3" fmla="*/ 1080302 h 1080301"/>
              <a:gd name="connsiteX4" fmla="*/ 0 w 3770747"/>
              <a:gd name="connsiteY4" fmla="*/ 540151 h 108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747" h="1080301" fill="none" extrusionOk="0">
                <a:moveTo>
                  <a:pt x="0" y="540151"/>
                </a:moveTo>
                <a:cubicBezTo>
                  <a:pt x="57372" y="289780"/>
                  <a:pt x="764295" y="-100093"/>
                  <a:pt x="1885374" y="0"/>
                </a:cubicBezTo>
                <a:cubicBezTo>
                  <a:pt x="2847418" y="4974"/>
                  <a:pt x="3767946" y="253155"/>
                  <a:pt x="3770748" y="540151"/>
                </a:cubicBezTo>
                <a:cubicBezTo>
                  <a:pt x="3770830" y="814173"/>
                  <a:pt x="2817390" y="1117689"/>
                  <a:pt x="1885374" y="1080302"/>
                </a:cubicBezTo>
                <a:cubicBezTo>
                  <a:pt x="819410" y="1048342"/>
                  <a:pt x="10994" y="832302"/>
                  <a:pt x="0" y="540151"/>
                </a:cubicBezTo>
                <a:close/>
              </a:path>
              <a:path w="3770747" h="1080301" stroke="0" extrusionOk="0">
                <a:moveTo>
                  <a:pt x="0" y="540151"/>
                </a:moveTo>
                <a:cubicBezTo>
                  <a:pt x="-72146" y="108795"/>
                  <a:pt x="1071736" y="-101510"/>
                  <a:pt x="1885374" y="0"/>
                </a:cubicBezTo>
                <a:cubicBezTo>
                  <a:pt x="2959755" y="70207"/>
                  <a:pt x="3723859" y="263695"/>
                  <a:pt x="3770748" y="540151"/>
                </a:cubicBezTo>
                <a:cubicBezTo>
                  <a:pt x="3712805" y="788187"/>
                  <a:pt x="3099546" y="1016038"/>
                  <a:pt x="1885374" y="1080302"/>
                </a:cubicBezTo>
                <a:cubicBezTo>
                  <a:pt x="797446" y="1031665"/>
                  <a:pt x="50853" y="877002"/>
                  <a:pt x="0" y="54015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175">
            <a:noFill/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Polizei &amp; Staatsanwaltschaft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24D891F3-43C3-4A5B-81C9-188226FB7DB8}"/>
              </a:ext>
            </a:extLst>
          </p:cNvPr>
          <p:cNvSpPr/>
          <p:nvPr/>
        </p:nvSpPr>
        <p:spPr>
          <a:xfrm>
            <a:off x="4065953" y="1548684"/>
            <a:ext cx="3815255" cy="3393126"/>
          </a:xfrm>
          <a:prstGeom prst="ellipse">
            <a:avLst/>
          </a:prstGeom>
          <a:solidFill>
            <a:srgbClr val="5EE0DA"/>
          </a:solidFill>
          <a:ln w="38100">
            <a:solidFill>
              <a:srgbClr val="C4940E"/>
            </a:solidFill>
            <a:prstDash val="dash"/>
            <a:extLst>
              <a:ext uri="{C807C97D-BFC1-408E-A445-0C87EB9F89A2}">
                <ask:lineSketchStyleProps xmlns:ask="http://schemas.microsoft.com/office/drawing/2018/sketchyshapes" sd="36084420">
                  <a:custGeom>
                    <a:avLst/>
                    <a:gdLst>
                      <a:gd name="connsiteX0" fmla="*/ 0 w 1490299"/>
                      <a:gd name="connsiteY0" fmla="*/ 375894 h 751788"/>
                      <a:gd name="connsiteX1" fmla="*/ 745150 w 1490299"/>
                      <a:gd name="connsiteY1" fmla="*/ 0 h 751788"/>
                      <a:gd name="connsiteX2" fmla="*/ 1490300 w 1490299"/>
                      <a:gd name="connsiteY2" fmla="*/ 375894 h 751788"/>
                      <a:gd name="connsiteX3" fmla="*/ 745150 w 1490299"/>
                      <a:gd name="connsiteY3" fmla="*/ 751788 h 751788"/>
                      <a:gd name="connsiteX4" fmla="*/ 0 w 1490299"/>
                      <a:gd name="connsiteY4" fmla="*/ 375894 h 751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0299" h="751788" fill="none" extrusionOk="0">
                        <a:moveTo>
                          <a:pt x="0" y="375894"/>
                        </a:moveTo>
                        <a:cubicBezTo>
                          <a:pt x="84319" y="110671"/>
                          <a:pt x="348057" y="-13165"/>
                          <a:pt x="745150" y="0"/>
                        </a:cubicBezTo>
                        <a:cubicBezTo>
                          <a:pt x="1127708" y="48253"/>
                          <a:pt x="1518913" y="166295"/>
                          <a:pt x="1490300" y="375894"/>
                        </a:cubicBezTo>
                        <a:cubicBezTo>
                          <a:pt x="1495289" y="556199"/>
                          <a:pt x="1113785" y="768006"/>
                          <a:pt x="745150" y="751788"/>
                        </a:cubicBezTo>
                        <a:cubicBezTo>
                          <a:pt x="339938" y="790423"/>
                          <a:pt x="13030" y="538328"/>
                          <a:pt x="0" y="375894"/>
                        </a:cubicBezTo>
                        <a:close/>
                      </a:path>
                      <a:path w="1490299" h="751788" stroke="0" extrusionOk="0">
                        <a:moveTo>
                          <a:pt x="0" y="375894"/>
                        </a:moveTo>
                        <a:cubicBezTo>
                          <a:pt x="54594" y="152321"/>
                          <a:pt x="302135" y="-46681"/>
                          <a:pt x="745150" y="0"/>
                        </a:cubicBezTo>
                        <a:cubicBezTo>
                          <a:pt x="1146831" y="-38105"/>
                          <a:pt x="1465629" y="219152"/>
                          <a:pt x="1490300" y="375894"/>
                        </a:cubicBezTo>
                        <a:cubicBezTo>
                          <a:pt x="1495352" y="577065"/>
                          <a:pt x="1104227" y="724392"/>
                          <a:pt x="745150" y="751788"/>
                        </a:cubicBezTo>
                        <a:cubicBezTo>
                          <a:pt x="349070" y="722603"/>
                          <a:pt x="4361" y="634735"/>
                          <a:pt x="0" y="375894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2400" b="1" dirty="0">
                <a:solidFill>
                  <a:schemeClr val="tx1"/>
                </a:solidFill>
              </a:rPr>
              <a:t>Fachstellenverbund in Wuppertal</a:t>
            </a:r>
          </a:p>
        </p:txBody>
      </p:sp>
      <p:pic>
        <p:nvPicPr>
          <p:cNvPr id="31" name="Picture 2" descr="https://www.caritas-wsg.de/export/sites/caritas-wsg/.content/.galleries/images/_system/logo-head.png">
            <a:extLst>
              <a:ext uri="{FF2B5EF4-FFF2-40B4-BE49-F238E27FC236}">
                <a16:creationId xmlns:a16="http://schemas.microsoft.com/office/drawing/2014/main" id="{7A070362-FD06-4D39-A04D-E8D2A1F77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622" y="2974486"/>
            <a:ext cx="1885923" cy="77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44EB7635-B335-48C0-9697-82A309D639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1168" y="3950102"/>
            <a:ext cx="2404823" cy="488999"/>
          </a:xfrm>
          <a:prstGeom prst="rect">
            <a:avLst/>
          </a:prstGeom>
        </p:spPr>
      </p:pic>
      <p:pic>
        <p:nvPicPr>
          <p:cNvPr id="44" name="Bild 2" descr="W-Logo_schw_138px-Mail">
            <a:extLst>
              <a:ext uri="{FF2B5EF4-FFF2-40B4-BE49-F238E27FC236}">
                <a16:creationId xmlns:a16="http://schemas.microsoft.com/office/drawing/2014/main" id="{066DDE49-6731-4060-BEE4-780BF997A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5EDCD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195" y="2924913"/>
            <a:ext cx="1375494" cy="43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Ellipse 44">
            <a:extLst>
              <a:ext uri="{FF2B5EF4-FFF2-40B4-BE49-F238E27FC236}">
                <a16:creationId xmlns:a16="http://schemas.microsoft.com/office/drawing/2014/main" id="{BC617941-4322-45DA-BE44-1A744F38F2B1}"/>
              </a:ext>
            </a:extLst>
          </p:cNvPr>
          <p:cNvSpPr/>
          <p:nvPr/>
        </p:nvSpPr>
        <p:spPr>
          <a:xfrm>
            <a:off x="273992" y="3709921"/>
            <a:ext cx="3770747" cy="1080301"/>
          </a:xfrm>
          <a:custGeom>
            <a:avLst/>
            <a:gdLst>
              <a:gd name="connsiteX0" fmla="*/ 0 w 3770747"/>
              <a:gd name="connsiteY0" fmla="*/ 540151 h 1080301"/>
              <a:gd name="connsiteX1" fmla="*/ 1885374 w 3770747"/>
              <a:gd name="connsiteY1" fmla="*/ 0 h 1080301"/>
              <a:gd name="connsiteX2" fmla="*/ 3770748 w 3770747"/>
              <a:gd name="connsiteY2" fmla="*/ 540151 h 1080301"/>
              <a:gd name="connsiteX3" fmla="*/ 1885374 w 3770747"/>
              <a:gd name="connsiteY3" fmla="*/ 1080302 h 1080301"/>
              <a:gd name="connsiteX4" fmla="*/ 0 w 3770747"/>
              <a:gd name="connsiteY4" fmla="*/ 540151 h 108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747" h="1080301" fill="none" extrusionOk="0">
                <a:moveTo>
                  <a:pt x="0" y="540151"/>
                </a:moveTo>
                <a:cubicBezTo>
                  <a:pt x="57372" y="289780"/>
                  <a:pt x="764295" y="-100093"/>
                  <a:pt x="1885374" y="0"/>
                </a:cubicBezTo>
                <a:cubicBezTo>
                  <a:pt x="2847418" y="4974"/>
                  <a:pt x="3767946" y="253155"/>
                  <a:pt x="3770748" y="540151"/>
                </a:cubicBezTo>
                <a:cubicBezTo>
                  <a:pt x="3770830" y="814173"/>
                  <a:pt x="2817390" y="1117689"/>
                  <a:pt x="1885374" y="1080302"/>
                </a:cubicBezTo>
                <a:cubicBezTo>
                  <a:pt x="819410" y="1048342"/>
                  <a:pt x="10994" y="832302"/>
                  <a:pt x="0" y="540151"/>
                </a:cubicBezTo>
                <a:close/>
              </a:path>
              <a:path w="3770747" h="1080301" stroke="0" extrusionOk="0">
                <a:moveTo>
                  <a:pt x="0" y="540151"/>
                </a:moveTo>
                <a:cubicBezTo>
                  <a:pt x="-72146" y="108795"/>
                  <a:pt x="1071736" y="-101510"/>
                  <a:pt x="1885374" y="0"/>
                </a:cubicBezTo>
                <a:cubicBezTo>
                  <a:pt x="2959755" y="70207"/>
                  <a:pt x="3723859" y="263695"/>
                  <a:pt x="3770748" y="540151"/>
                </a:cubicBezTo>
                <a:cubicBezTo>
                  <a:pt x="3712805" y="788187"/>
                  <a:pt x="3099546" y="1016038"/>
                  <a:pt x="1885374" y="1080302"/>
                </a:cubicBezTo>
                <a:cubicBezTo>
                  <a:pt x="797446" y="1031665"/>
                  <a:pt x="50853" y="877002"/>
                  <a:pt x="0" y="540151"/>
                </a:cubicBezTo>
                <a:close/>
              </a:path>
            </a:pathLst>
          </a:custGeom>
          <a:solidFill>
            <a:srgbClr val="5EDCD0"/>
          </a:solidFill>
          <a:ln w="3175">
            <a:noFill/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Kinderschutzdienst &amp;</a:t>
            </a:r>
          </a:p>
          <a:p>
            <a:pPr algn="ctr"/>
            <a:r>
              <a:rPr lang="de-DE" dirty="0">
                <a:solidFill>
                  <a:schemeClr val="tx1"/>
                </a:solidFill>
              </a:rPr>
              <a:t>Bezirkssozialdienst</a:t>
            </a:r>
          </a:p>
        </p:txBody>
      </p:sp>
      <p:sp>
        <p:nvSpPr>
          <p:cNvPr id="48" name="Ellipse 47">
            <a:extLst>
              <a:ext uri="{FF2B5EF4-FFF2-40B4-BE49-F238E27FC236}">
                <a16:creationId xmlns:a16="http://schemas.microsoft.com/office/drawing/2014/main" id="{D2BA2EBD-D7E4-4838-9171-C5813CCB885A}"/>
              </a:ext>
            </a:extLst>
          </p:cNvPr>
          <p:cNvSpPr/>
          <p:nvPr/>
        </p:nvSpPr>
        <p:spPr>
          <a:xfrm>
            <a:off x="2620020" y="5216566"/>
            <a:ext cx="3770747" cy="1080301"/>
          </a:xfrm>
          <a:custGeom>
            <a:avLst/>
            <a:gdLst>
              <a:gd name="connsiteX0" fmla="*/ 0 w 3770747"/>
              <a:gd name="connsiteY0" fmla="*/ 540151 h 1080301"/>
              <a:gd name="connsiteX1" fmla="*/ 1885374 w 3770747"/>
              <a:gd name="connsiteY1" fmla="*/ 0 h 1080301"/>
              <a:gd name="connsiteX2" fmla="*/ 3770748 w 3770747"/>
              <a:gd name="connsiteY2" fmla="*/ 540151 h 1080301"/>
              <a:gd name="connsiteX3" fmla="*/ 1885374 w 3770747"/>
              <a:gd name="connsiteY3" fmla="*/ 1080302 h 1080301"/>
              <a:gd name="connsiteX4" fmla="*/ 0 w 3770747"/>
              <a:gd name="connsiteY4" fmla="*/ 540151 h 108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747" h="1080301" fill="none" extrusionOk="0">
                <a:moveTo>
                  <a:pt x="0" y="540151"/>
                </a:moveTo>
                <a:cubicBezTo>
                  <a:pt x="57372" y="289780"/>
                  <a:pt x="764295" y="-100093"/>
                  <a:pt x="1885374" y="0"/>
                </a:cubicBezTo>
                <a:cubicBezTo>
                  <a:pt x="2847418" y="4974"/>
                  <a:pt x="3767946" y="253155"/>
                  <a:pt x="3770748" y="540151"/>
                </a:cubicBezTo>
                <a:cubicBezTo>
                  <a:pt x="3770830" y="814173"/>
                  <a:pt x="2817390" y="1117689"/>
                  <a:pt x="1885374" y="1080302"/>
                </a:cubicBezTo>
                <a:cubicBezTo>
                  <a:pt x="819410" y="1048342"/>
                  <a:pt x="10994" y="832302"/>
                  <a:pt x="0" y="540151"/>
                </a:cubicBezTo>
                <a:close/>
              </a:path>
              <a:path w="3770747" h="1080301" stroke="0" extrusionOk="0">
                <a:moveTo>
                  <a:pt x="0" y="540151"/>
                </a:moveTo>
                <a:cubicBezTo>
                  <a:pt x="-72146" y="108795"/>
                  <a:pt x="1071736" y="-101510"/>
                  <a:pt x="1885374" y="0"/>
                </a:cubicBezTo>
                <a:cubicBezTo>
                  <a:pt x="2959755" y="70207"/>
                  <a:pt x="3723859" y="263695"/>
                  <a:pt x="3770748" y="540151"/>
                </a:cubicBezTo>
                <a:cubicBezTo>
                  <a:pt x="3712805" y="788187"/>
                  <a:pt x="3099546" y="1016038"/>
                  <a:pt x="1885374" y="1080302"/>
                </a:cubicBezTo>
                <a:cubicBezTo>
                  <a:pt x="797446" y="1031665"/>
                  <a:pt x="50853" y="877002"/>
                  <a:pt x="0" y="54015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175">
            <a:noFill/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Schulen &amp; Schulaufsicht</a:t>
            </a:r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EBD9136B-8823-4826-9BEB-D062C2FA8A85}"/>
              </a:ext>
            </a:extLst>
          </p:cNvPr>
          <p:cNvSpPr/>
          <p:nvPr/>
        </p:nvSpPr>
        <p:spPr>
          <a:xfrm>
            <a:off x="7485063" y="4291121"/>
            <a:ext cx="3770747" cy="1080301"/>
          </a:xfrm>
          <a:custGeom>
            <a:avLst/>
            <a:gdLst>
              <a:gd name="connsiteX0" fmla="*/ 0 w 3770747"/>
              <a:gd name="connsiteY0" fmla="*/ 540151 h 1080301"/>
              <a:gd name="connsiteX1" fmla="*/ 1885374 w 3770747"/>
              <a:gd name="connsiteY1" fmla="*/ 0 h 1080301"/>
              <a:gd name="connsiteX2" fmla="*/ 3770748 w 3770747"/>
              <a:gd name="connsiteY2" fmla="*/ 540151 h 1080301"/>
              <a:gd name="connsiteX3" fmla="*/ 1885374 w 3770747"/>
              <a:gd name="connsiteY3" fmla="*/ 1080302 h 1080301"/>
              <a:gd name="connsiteX4" fmla="*/ 0 w 3770747"/>
              <a:gd name="connsiteY4" fmla="*/ 540151 h 108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747" h="1080301" fill="none" extrusionOk="0">
                <a:moveTo>
                  <a:pt x="0" y="540151"/>
                </a:moveTo>
                <a:cubicBezTo>
                  <a:pt x="57372" y="289780"/>
                  <a:pt x="764295" y="-100093"/>
                  <a:pt x="1885374" y="0"/>
                </a:cubicBezTo>
                <a:cubicBezTo>
                  <a:pt x="2847418" y="4974"/>
                  <a:pt x="3767946" y="253155"/>
                  <a:pt x="3770748" y="540151"/>
                </a:cubicBezTo>
                <a:cubicBezTo>
                  <a:pt x="3770830" y="814173"/>
                  <a:pt x="2817390" y="1117689"/>
                  <a:pt x="1885374" y="1080302"/>
                </a:cubicBezTo>
                <a:cubicBezTo>
                  <a:pt x="819410" y="1048342"/>
                  <a:pt x="10994" y="832302"/>
                  <a:pt x="0" y="540151"/>
                </a:cubicBezTo>
                <a:close/>
              </a:path>
              <a:path w="3770747" h="1080301" stroke="0" extrusionOk="0">
                <a:moveTo>
                  <a:pt x="0" y="540151"/>
                </a:moveTo>
                <a:cubicBezTo>
                  <a:pt x="-72146" y="108795"/>
                  <a:pt x="1071736" y="-101510"/>
                  <a:pt x="1885374" y="0"/>
                </a:cubicBezTo>
                <a:cubicBezTo>
                  <a:pt x="2959755" y="70207"/>
                  <a:pt x="3723859" y="263695"/>
                  <a:pt x="3770748" y="540151"/>
                </a:cubicBezTo>
                <a:cubicBezTo>
                  <a:pt x="3712805" y="788187"/>
                  <a:pt x="3099546" y="1016038"/>
                  <a:pt x="1885374" y="1080302"/>
                </a:cubicBezTo>
                <a:cubicBezTo>
                  <a:pt x="797446" y="1031665"/>
                  <a:pt x="50853" y="877002"/>
                  <a:pt x="0" y="54015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175">
            <a:noFill/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Schulsozialarbeit</a:t>
            </a:r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03316E6C-8952-4C88-9EFC-DFB55E1CCCE7}"/>
              </a:ext>
            </a:extLst>
          </p:cNvPr>
          <p:cNvSpPr/>
          <p:nvPr/>
        </p:nvSpPr>
        <p:spPr>
          <a:xfrm>
            <a:off x="7604267" y="1409656"/>
            <a:ext cx="3770747" cy="1080301"/>
          </a:xfrm>
          <a:custGeom>
            <a:avLst/>
            <a:gdLst>
              <a:gd name="connsiteX0" fmla="*/ 0 w 3770747"/>
              <a:gd name="connsiteY0" fmla="*/ 540151 h 1080301"/>
              <a:gd name="connsiteX1" fmla="*/ 1885374 w 3770747"/>
              <a:gd name="connsiteY1" fmla="*/ 0 h 1080301"/>
              <a:gd name="connsiteX2" fmla="*/ 3770748 w 3770747"/>
              <a:gd name="connsiteY2" fmla="*/ 540151 h 1080301"/>
              <a:gd name="connsiteX3" fmla="*/ 1885374 w 3770747"/>
              <a:gd name="connsiteY3" fmla="*/ 1080302 h 1080301"/>
              <a:gd name="connsiteX4" fmla="*/ 0 w 3770747"/>
              <a:gd name="connsiteY4" fmla="*/ 540151 h 108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747" h="1080301" fill="none" extrusionOk="0">
                <a:moveTo>
                  <a:pt x="0" y="540151"/>
                </a:moveTo>
                <a:cubicBezTo>
                  <a:pt x="57372" y="289780"/>
                  <a:pt x="764295" y="-100093"/>
                  <a:pt x="1885374" y="0"/>
                </a:cubicBezTo>
                <a:cubicBezTo>
                  <a:pt x="2847418" y="4974"/>
                  <a:pt x="3767946" y="253155"/>
                  <a:pt x="3770748" y="540151"/>
                </a:cubicBezTo>
                <a:cubicBezTo>
                  <a:pt x="3770830" y="814173"/>
                  <a:pt x="2817390" y="1117689"/>
                  <a:pt x="1885374" y="1080302"/>
                </a:cubicBezTo>
                <a:cubicBezTo>
                  <a:pt x="819410" y="1048342"/>
                  <a:pt x="10994" y="832302"/>
                  <a:pt x="0" y="540151"/>
                </a:cubicBezTo>
                <a:close/>
              </a:path>
              <a:path w="3770747" h="1080301" stroke="0" extrusionOk="0">
                <a:moveTo>
                  <a:pt x="0" y="540151"/>
                </a:moveTo>
                <a:cubicBezTo>
                  <a:pt x="-72146" y="108795"/>
                  <a:pt x="1071736" y="-101510"/>
                  <a:pt x="1885374" y="0"/>
                </a:cubicBezTo>
                <a:cubicBezTo>
                  <a:pt x="2959755" y="70207"/>
                  <a:pt x="3723859" y="263695"/>
                  <a:pt x="3770748" y="540151"/>
                </a:cubicBezTo>
                <a:cubicBezTo>
                  <a:pt x="3712805" y="788187"/>
                  <a:pt x="3099546" y="1016038"/>
                  <a:pt x="1885374" y="1080302"/>
                </a:cubicBezTo>
                <a:cubicBezTo>
                  <a:pt x="797446" y="1031665"/>
                  <a:pt x="50853" y="877002"/>
                  <a:pt x="0" y="54015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175">
            <a:noFill/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Kitas &amp; LVR-Fachaufsicht</a:t>
            </a:r>
          </a:p>
        </p:txBody>
      </p:sp>
      <p:cxnSp>
        <p:nvCxnSpPr>
          <p:cNvPr id="11" name="Gerade Verbindung mit Pfeil 10">
            <a:extLst>
              <a:ext uri="{FF2B5EF4-FFF2-40B4-BE49-F238E27FC236}">
                <a16:creationId xmlns:a16="http://schemas.microsoft.com/office/drawing/2014/main" id="{9DFA5B9A-3890-4A42-90CB-B9021C7C0466}"/>
              </a:ext>
            </a:extLst>
          </p:cNvPr>
          <p:cNvCxnSpPr>
            <a:cxnSpLocks/>
          </p:cNvCxnSpPr>
          <p:nvPr/>
        </p:nvCxnSpPr>
        <p:spPr>
          <a:xfrm>
            <a:off x="3387649" y="2139383"/>
            <a:ext cx="1137054" cy="384146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>
            <a:extLst>
              <a:ext uri="{FF2B5EF4-FFF2-40B4-BE49-F238E27FC236}">
                <a16:creationId xmlns:a16="http://schemas.microsoft.com/office/drawing/2014/main" id="{92991F82-D23D-453E-86BE-3EF1DDF4C02C}"/>
              </a:ext>
            </a:extLst>
          </p:cNvPr>
          <p:cNvCxnSpPr>
            <a:cxnSpLocks/>
          </p:cNvCxnSpPr>
          <p:nvPr/>
        </p:nvCxnSpPr>
        <p:spPr>
          <a:xfrm flipH="1" flipV="1">
            <a:off x="3189310" y="2393859"/>
            <a:ext cx="1061664" cy="327508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>
            <a:extLst>
              <a:ext uri="{FF2B5EF4-FFF2-40B4-BE49-F238E27FC236}">
                <a16:creationId xmlns:a16="http://schemas.microsoft.com/office/drawing/2014/main" id="{D67F0D63-C125-429D-B284-69CE5EEB5D24}"/>
              </a:ext>
            </a:extLst>
          </p:cNvPr>
          <p:cNvCxnSpPr>
            <a:cxnSpLocks/>
          </p:cNvCxnSpPr>
          <p:nvPr/>
        </p:nvCxnSpPr>
        <p:spPr>
          <a:xfrm>
            <a:off x="7399252" y="3886259"/>
            <a:ext cx="1064098" cy="552842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 Verbindung mit Pfeil 53">
            <a:extLst>
              <a:ext uri="{FF2B5EF4-FFF2-40B4-BE49-F238E27FC236}">
                <a16:creationId xmlns:a16="http://schemas.microsoft.com/office/drawing/2014/main" id="{7815CD08-269F-4183-844D-C99C14D16C17}"/>
              </a:ext>
            </a:extLst>
          </p:cNvPr>
          <p:cNvCxnSpPr>
            <a:cxnSpLocks/>
          </p:cNvCxnSpPr>
          <p:nvPr/>
        </p:nvCxnSpPr>
        <p:spPr>
          <a:xfrm flipH="1" flipV="1">
            <a:off x="7200913" y="4140735"/>
            <a:ext cx="989368" cy="501284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mit Pfeil 54">
            <a:extLst>
              <a:ext uri="{FF2B5EF4-FFF2-40B4-BE49-F238E27FC236}">
                <a16:creationId xmlns:a16="http://schemas.microsoft.com/office/drawing/2014/main" id="{EB7FBA20-EED7-44C6-B986-6F734B1B600B}"/>
              </a:ext>
            </a:extLst>
          </p:cNvPr>
          <p:cNvCxnSpPr>
            <a:cxnSpLocks/>
          </p:cNvCxnSpPr>
          <p:nvPr/>
        </p:nvCxnSpPr>
        <p:spPr>
          <a:xfrm flipH="1">
            <a:off x="5090413" y="4636569"/>
            <a:ext cx="302880" cy="961449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 Verbindung mit Pfeil 55">
            <a:extLst>
              <a:ext uri="{FF2B5EF4-FFF2-40B4-BE49-F238E27FC236}">
                <a16:creationId xmlns:a16="http://schemas.microsoft.com/office/drawing/2014/main" id="{EB8B180E-2929-4BA1-919D-458E295E8E05}"/>
              </a:ext>
            </a:extLst>
          </p:cNvPr>
          <p:cNvCxnSpPr>
            <a:cxnSpLocks/>
          </p:cNvCxnSpPr>
          <p:nvPr/>
        </p:nvCxnSpPr>
        <p:spPr>
          <a:xfrm flipV="1">
            <a:off x="4896333" y="4559987"/>
            <a:ext cx="259709" cy="812391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 Verbindung mit Pfeil 59">
            <a:extLst>
              <a:ext uri="{FF2B5EF4-FFF2-40B4-BE49-F238E27FC236}">
                <a16:creationId xmlns:a16="http://schemas.microsoft.com/office/drawing/2014/main" id="{EEC4296B-7B77-4226-ABDE-2C9FDA4DE245}"/>
              </a:ext>
            </a:extLst>
          </p:cNvPr>
          <p:cNvCxnSpPr>
            <a:cxnSpLocks/>
          </p:cNvCxnSpPr>
          <p:nvPr/>
        </p:nvCxnSpPr>
        <p:spPr>
          <a:xfrm flipV="1">
            <a:off x="3444397" y="3640941"/>
            <a:ext cx="913954" cy="413387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 Verbindung mit Pfeil 60">
            <a:extLst>
              <a:ext uri="{FF2B5EF4-FFF2-40B4-BE49-F238E27FC236}">
                <a16:creationId xmlns:a16="http://schemas.microsoft.com/office/drawing/2014/main" id="{2925FBEB-2083-481F-B314-A44A4BB19B03}"/>
              </a:ext>
            </a:extLst>
          </p:cNvPr>
          <p:cNvCxnSpPr>
            <a:cxnSpLocks/>
          </p:cNvCxnSpPr>
          <p:nvPr/>
        </p:nvCxnSpPr>
        <p:spPr>
          <a:xfrm flipH="1">
            <a:off x="3468785" y="3855594"/>
            <a:ext cx="1087371" cy="487032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Gerade Verbindung mit Pfeil 63">
            <a:extLst>
              <a:ext uri="{FF2B5EF4-FFF2-40B4-BE49-F238E27FC236}">
                <a16:creationId xmlns:a16="http://schemas.microsoft.com/office/drawing/2014/main" id="{80B1D60B-576A-4775-8C48-CC1B5F55DD95}"/>
              </a:ext>
            </a:extLst>
          </p:cNvPr>
          <p:cNvCxnSpPr>
            <a:cxnSpLocks/>
          </p:cNvCxnSpPr>
          <p:nvPr/>
        </p:nvCxnSpPr>
        <p:spPr>
          <a:xfrm flipV="1">
            <a:off x="7341931" y="1921719"/>
            <a:ext cx="809176" cy="354065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Gerade Verbindung mit Pfeil 64">
            <a:extLst>
              <a:ext uri="{FF2B5EF4-FFF2-40B4-BE49-F238E27FC236}">
                <a16:creationId xmlns:a16="http://schemas.microsoft.com/office/drawing/2014/main" id="{8D9EE742-018D-4AC3-B57C-2CA971522D83}"/>
              </a:ext>
            </a:extLst>
          </p:cNvPr>
          <p:cNvCxnSpPr>
            <a:cxnSpLocks/>
          </p:cNvCxnSpPr>
          <p:nvPr/>
        </p:nvCxnSpPr>
        <p:spPr>
          <a:xfrm flipH="1">
            <a:off x="7341931" y="2150346"/>
            <a:ext cx="959843" cy="446698"/>
          </a:xfrm>
          <a:prstGeom prst="straightConnector1">
            <a:avLst/>
          </a:prstGeom>
          <a:ln w="44450">
            <a:solidFill>
              <a:srgbClr val="C4940E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feld 68">
            <a:extLst>
              <a:ext uri="{FF2B5EF4-FFF2-40B4-BE49-F238E27FC236}">
                <a16:creationId xmlns:a16="http://schemas.microsoft.com/office/drawing/2014/main" id="{0C477201-0000-4313-ADB3-F7EF3690ADF3}"/>
              </a:ext>
            </a:extLst>
          </p:cNvPr>
          <p:cNvSpPr txBox="1"/>
          <p:nvPr/>
        </p:nvSpPr>
        <p:spPr>
          <a:xfrm>
            <a:off x="8096220" y="2798719"/>
            <a:ext cx="3881447" cy="1200329"/>
          </a:xfrm>
          <a:prstGeom prst="rect">
            <a:avLst/>
          </a:prstGeom>
          <a:solidFill>
            <a:srgbClr val="C4940E"/>
          </a:solidFill>
        </p:spPr>
        <p:txBody>
          <a:bodyPr wrap="none" rtlCol="0" anchor="ctr">
            <a:spAutoFit/>
          </a:bodyPr>
          <a:lstStyle/>
          <a:p>
            <a:endParaRPr lang="de-DE" sz="2400" dirty="0">
              <a:solidFill>
                <a:schemeClr val="bg1"/>
              </a:solidFill>
            </a:endParaRPr>
          </a:p>
          <a:p>
            <a:r>
              <a:rPr lang="de-DE" sz="2400" dirty="0">
                <a:solidFill>
                  <a:schemeClr val="bg1"/>
                </a:solidFill>
              </a:rPr>
              <a:t>Zentrale Kooperationspartner</a:t>
            </a:r>
          </a:p>
          <a:p>
            <a:endParaRPr lang="de-DE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186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3" grpId="0" animBg="1"/>
      <p:bldP spid="45" grpId="0" animBg="1"/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838200" y="360217"/>
            <a:ext cx="10515600" cy="5812371"/>
          </a:xfrm>
        </p:spPr>
        <p:txBody>
          <a:bodyPr anchor="ctr">
            <a:normAutofit/>
          </a:bodyPr>
          <a:lstStyle/>
          <a:p>
            <a:pPr marL="136525" lvl="2" indent="0" algn="ctr">
              <a:buNone/>
            </a:pPr>
            <a:r>
              <a:rPr lang="de-DE" sz="6000" dirty="0"/>
              <a:t>Vielen Dank!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14</a:t>
            </a:fld>
            <a:endParaRPr lang="de-DE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57950997-66F2-4E04-B71D-1163C5995FEE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5" name="Gruppieren 14">
              <a:extLst>
                <a:ext uri="{FF2B5EF4-FFF2-40B4-BE49-F238E27FC236}">
                  <a16:creationId xmlns:a16="http://schemas.microsoft.com/office/drawing/2014/main" id="{2A5DD748-0F5B-4422-9CA4-3259512EB97F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17" name="Grafik 16">
                <a:extLst>
                  <a:ext uri="{FF2B5EF4-FFF2-40B4-BE49-F238E27FC236}">
                    <a16:creationId xmlns:a16="http://schemas.microsoft.com/office/drawing/2014/main" id="{B6580C8A-3B70-4FA2-8B0C-373B046A30C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18" name="Rechteck 17">
                <a:extLst>
                  <a:ext uri="{FF2B5EF4-FFF2-40B4-BE49-F238E27FC236}">
                    <a16:creationId xmlns:a16="http://schemas.microsoft.com/office/drawing/2014/main" id="{1B17A71F-874B-4E75-A4DB-BF98DFBF105F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9CE10D58-175C-4610-8D11-59BF59CA8CEE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7722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uppieren 46"/>
          <p:cNvGrpSpPr/>
          <p:nvPr/>
        </p:nvGrpSpPr>
        <p:grpSpPr>
          <a:xfrm>
            <a:off x="5440283" y="6078080"/>
            <a:ext cx="6636509" cy="849292"/>
            <a:chOff x="5440283" y="6078080"/>
            <a:chExt cx="6636509" cy="849292"/>
          </a:xfrm>
        </p:grpSpPr>
        <p:grpSp>
          <p:nvGrpSpPr>
            <p:cNvPr id="38" name="Gruppieren 37"/>
            <p:cNvGrpSpPr/>
            <p:nvPr/>
          </p:nvGrpSpPr>
          <p:grpSpPr>
            <a:xfrm>
              <a:off x="6731313" y="6078080"/>
              <a:ext cx="5345479" cy="849292"/>
              <a:chOff x="6675931" y="6073522"/>
              <a:chExt cx="5345479" cy="849292"/>
            </a:xfrm>
          </p:grpSpPr>
          <p:pic>
            <p:nvPicPr>
              <p:cNvPr id="7" name="Picture 2" descr="https://www.caritas-wsg.de/export/sites/caritas-wsg/.content/.galleries/images/_system/logo-head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8283" y="6168031"/>
                <a:ext cx="1487784" cy="5866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Grafik 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75931" y="6446201"/>
                <a:ext cx="1597527" cy="331402"/>
              </a:xfrm>
              <a:prstGeom prst="rect">
                <a:avLst/>
              </a:prstGeom>
            </p:spPr>
          </p:pic>
          <p:pic>
            <p:nvPicPr>
              <p:cNvPr id="9" name="Bild 2" descr="W-Logo_schw_138px-Mail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10892" y="6356462"/>
                <a:ext cx="920672" cy="313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6" descr="Bildergebnis für logo stadt remscheid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00428" y="6073522"/>
                <a:ext cx="820982" cy="849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6" name="Picture 8" descr="https://image.jimcdn.com/app/cms/image/transf/dimension=460x10000:format=png/path/s647c4ad9f3cb9a91/image/id7965ed002c42525/version/1555417540/image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0283" y="6196482"/>
              <a:ext cx="1066598" cy="575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Titel 10">
            <a:extLst>
              <a:ext uri="{FF2B5EF4-FFF2-40B4-BE49-F238E27FC236}">
                <a16:creationId xmlns:a16="http://schemas.microsoft.com/office/drawing/2014/main" id="{9C9BCFDD-C4F7-4BD2-BA8A-DD2B1F772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4696" y="365125"/>
            <a:ext cx="9059104" cy="1325563"/>
          </a:xfrm>
        </p:spPr>
        <p:txBody>
          <a:bodyPr/>
          <a:lstStyle/>
          <a:p>
            <a:r>
              <a:rPr lang="de-DE" dirty="0"/>
              <a:t>Vertiefende Angaben und Quellen</a:t>
            </a:r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F58D130C-5A7F-49AF-85ED-64CB393F4F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1 In Europa sind laut Schätzungen aus dem Jahr 2013 rund 18 Mio. Kinder und Jugendliche von sexueller Gewalt betroffen. Auf Deutschland übertragen ist von rd. 1 Mio. betroffener Kinder und Jugendlicher auszugehen. Insgesamt sind 2/3 der Minderjährigen in Deutschland im Schulalter. Damit ist von rd. 600.000 betroffenen Schüler*innen auszugehen, die sich auf ca. 400.000 Klassen verteilen. Damit sind, rein statistisch, in jeder Schulklasse mindestens 1-2 betroffene Schüler*innen, s. auch: WHO Europa (2013): Europäischer Bericht zur Prävention von Kindesmisshandlung. </a:t>
            </a: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  <a:hlinkClick r:id="rId7"/>
              </a:rPr>
              <a:t>https://apps.who.int/iris/bitstream/handle/10665/350514/WHO-EURO-2013-4496-44259-62521-ger.pdf?sequence=1&amp;isAllowed=y</a:t>
            </a: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>
              <a:solidFill>
                <a:srgbClr val="000000"/>
              </a:solidFill>
              <a:latin typeface="BundesSans Office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Zukünftig soll das neue </a:t>
            </a:r>
            <a:r>
              <a:rPr lang="de-DE" sz="2800" b="0" i="1" u="none" strike="noStrike" baseline="0" dirty="0">
                <a:solidFill>
                  <a:srgbClr val="000000"/>
                </a:solidFill>
                <a:latin typeface="BundesSans Office"/>
              </a:rPr>
              <a:t>Zentrum für Forschung zu sexueller Gewalt </a:t>
            </a: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Zahlen für Deutschland erheben: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hlinkClick r:id="rId8"/>
              </a:rPr>
              <a:t>ubskm.de - Website der Missbrauchsbeauftragten: beauftragte-missbrauch.de</a:t>
            </a: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800" b="0" i="0" u="none" strike="noStrike" baseline="0" dirty="0">
              <a:solidFill>
                <a:srgbClr val="000000"/>
              </a:solidFill>
              <a:latin typeface="BundesSans Office"/>
            </a:endParaRPr>
          </a:p>
          <a:p>
            <a:pPr marL="0" indent="0">
              <a:buNone/>
            </a:pP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2 Quelle </a:t>
            </a:r>
            <a:r>
              <a:rPr lang="de-DE" sz="2800" b="1" i="0" u="none" strike="noStrike" baseline="0" dirty="0">
                <a:solidFill>
                  <a:srgbClr val="000000"/>
                </a:solidFill>
                <a:latin typeface="BundesSans Office"/>
              </a:rPr>
              <a:t>Rosa untermalt: </a:t>
            </a: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Jede*r dritte Jugendliche im Alter von 12 bis 19 Jahren hat im Jahr 2023 schon einmal sexuelle Gewalt im Netz erfahren </a:t>
            </a:r>
          </a:p>
          <a:p>
            <a:r>
              <a:rPr lang="de-DE" sz="2800" b="0" i="0" u="none" strike="noStrike" baseline="0" dirty="0" err="1">
                <a:solidFill>
                  <a:srgbClr val="000000"/>
                </a:solidFill>
                <a:latin typeface="BundesSans Office"/>
              </a:rPr>
              <a:t>mpfs</a:t>
            </a: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 (2023): JIM-Studie 2023. https://www.mpfs.de/studien/jim-studie/2023/ ähnliche Ergebnisse </a:t>
            </a:r>
            <a:r>
              <a:rPr lang="de-DE" sz="2800" b="0" i="0" u="none" strike="noStrike" baseline="0" dirty="0" err="1">
                <a:solidFill>
                  <a:srgbClr val="000000"/>
                </a:solidFill>
                <a:latin typeface="BundesSans Office"/>
              </a:rPr>
              <a:t>Speak</a:t>
            </a: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-Studie</a:t>
            </a:r>
          </a:p>
          <a:p>
            <a:pPr marL="0" indent="0">
              <a:buNone/>
            </a:pPr>
            <a:r>
              <a:rPr lang="de-DE" sz="2800" b="0" i="0" u="none" strike="noStrike" baseline="0" dirty="0">
                <a:solidFill>
                  <a:srgbClr val="000000"/>
                </a:solidFill>
                <a:latin typeface="BundesSans Office"/>
              </a:rPr>
              <a:t>Ebenfalls mind. ein Drittel der Menschen mit Behinderung von sex. Gewalt in Kindheit betroffen (Retrospektive Befragung BMFSFJ 2013)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05BE-DAFC-47E9-AB5A-6DF388FC944C}" type="slidenum">
              <a:rPr lang="de-DE" smtClean="0"/>
              <a:t>15</a:t>
            </a:fld>
            <a:endParaRPr lang="de-DE"/>
          </a:p>
        </p:txBody>
      </p: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485009D7-6D10-465E-BC46-5AC45C0E5D94}"/>
              </a:ext>
            </a:extLst>
          </p:cNvPr>
          <p:cNvGrpSpPr/>
          <p:nvPr/>
        </p:nvGrpSpPr>
        <p:grpSpPr>
          <a:xfrm>
            <a:off x="-72570" y="-1"/>
            <a:ext cx="2149019" cy="1175657"/>
            <a:chOff x="-72570" y="-1"/>
            <a:chExt cx="2149019" cy="1175657"/>
          </a:xfrm>
        </p:grpSpPr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67C089F8-7EC3-4B48-92A7-00B183057454}"/>
                </a:ext>
              </a:extLst>
            </p:cNvPr>
            <p:cNvGrpSpPr/>
            <p:nvPr/>
          </p:nvGrpSpPr>
          <p:grpSpPr>
            <a:xfrm>
              <a:off x="-72570" y="-1"/>
              <a:ext cx="2149019" cy="1175657"/>
              <a:chOff x="94310" y="5826552"/>
              <a:chExt cx="2149019" cy="978656"/>
            </a:xfrm>
          </p:grpSpPr>
          <p:pic>
            <p:nvPicPr>
              <p:cNvPr id="19" name="Grafik 18">
                <a:extLst>
                  <a:ext uri="{FF2B5EF4-FFF2-40B4-BE49-F238E27FC236}">
                    <a16:creationId xmlns:a16="http://schemas.microsoft.com/office/drawing/2014/main" id="{CDA5F69A-E905-40B4-878E-2461B7170A0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924" b="36204"/>
              <a:stretch/>
            </p:blipFill>
            <p:spPr>
              <a:xfrm>
                <a:off x="166880" y="6169026"/>
                <a:ext cx="2076449" cy="636182"/>
              </a:xfrm>
              <a:prstGeom prst="rect">
                <a:avLst/>
              </a:prstGeom>
            </p:spPr>
          </p:pic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231E3780-8EE6-43B3-8E88-E46231993924}"/>
                  </a:ext>
                </a:extLst>
              </p:cNvPr>
              <p:cNvSpPr/>
              <p:nvPr/>
            </p:nvSpPr>
            <p:spPr>
              <a:xfrm rot="5400000" flipV="1">
                <a:off x="-289660" y="6210522"/>
                <a:ext cx="968469" cy="200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500" dirty="0"/>
                  <a:t>Bild von Bianca Blauth auf Pixabay</a:t>
                </a:r>
                <a:r>
                  <a:rPr lang="de-DE" sz="1050" dirty="0"/>
                  <a:t> </a:t>
                </a:r>
              </a:p>
            </p:txBody>
          </p:sp>
        </p:grpSp>
        <p:sp>
          <p:nvSpPr>
            <p:cNvPr id="18" name="Textfeld 17">
              <a:extLst>
                <a:ext uri="{FF2B5EF4-FFF2-40B4-BE49-F238E27FC236}">
                  <a16:creationId xmlns:a16="http://schemas.microsoft.com/office/drawing/2014/main" id="{043B84C8-DD5F-47A5-9ADF-9807098C801D}"/>
                </a:ext>
              </a:extLst>
            </p:cNvPr>
            <p:cNvSpPr txBox="1"/>
            <p:nvPr/>
          </p:nvSpPr>
          <p:spPr>
            <a:xfrm>
              <a:off x="485776" y="391893"/>
              <a:ext cx="14511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de-DE" sz="1200" dirty="0"/>
            </a:p>
            <a:p>
              <a:r>
                <a:rPr lang="de-DE" sz="1200" dirty="0"/>
                <a:t>Fachstellenverbund </a:t>
              </a:r>
              <a:br>
                <a:rPr lang="de-DE" sz="1200" dirty="0"/>
              </a:br>
              <a:r>
                <a:rPr lang="de-DE" sz="1200" dirty="0"/>
                <a:t>Sexualisierte Gewalt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2190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2195</Words>
  <Application>Microsoft Office PowerPoint</Application>
  <PresentationFormat>Breitbild</PresentationFormat>
  <Paragraphs>286</Paragraphs>
  <Slides>15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0" baseType="lpstr">
      <vt:lpstr>Arial</vt:lpstr>
      <vt:lpstr>BundesSans Office</vt:lpstr>
      <vt:lpstr>Calibri</vt:lpstr>
      <vt:lpstr>Calibri Light</vt:lpstr>
      <vt:lpstr>Office</vt:lpstr>
      <vt:lpstr>    Fachstellenverbund sexualisierte Gewalt Wuppertal - Remscheid </vt:lpstr>
      <vt:lpstr>Inhalte</vt:lpstr>
      <vt:lpstr> Einstieg: Wie viele Kinder sind betroffen?</vt:lpstr>
      <vt:lpstr>Struktur und Aufbau des Beratungsangebotes hier in Wuppertal</vt:lpstr>
      <vt:lpstr>Fallaufkommen &amp; Zielgruppenerreichung in Wuppertal</vt:lpstr>
      <vt:lpstr>Fallaufkommen &amp; Zielgruppenerreichung in Wuppertal</vt:lpstr>
      <vt:lpstr>Fallaufkommen &amp; Zielgruppenerreichung in Wuppertal</vt:lpstr>
      <vt:lpstr>Fallaufkommen &amp; Zielgruppenerreichung in Wuppertal</vt:lpstr>
      <vt:lpstr>Fallaufkommen &amp; Zielgruppenerreichung in Wuppertal</vt:lpstr>
      <vt:lpstr>Fallaufkommen &amp; Zielgruppenerreichung in Wuppertal</vt:lpstr>
      <vt:lpstr>Fallaufkommen &amp; Zielgruppenerreichung in Wuppertal</vt:lpstr>
      <vt:lpstr>Fallaufkommen &amp; Zielgruppenerreichung in Wuppertal</vt:lpstr>
      <vt:lpstr>Multiprofessionelle Zusammenarbeit in Wuppertal</vt:lpstr>
      <vt:lpstr>PowerPoint-Präsentation</vt:lpstr>
      <vt:lpstr>Vertiefende Angaben und Quellen</vt:lpstr>
    </vt:vector>
  </TitlesOfParts>
  <Company>Stadt Wuppertal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Symanzik Tabea</dc:creator>
  <cp:lastModifiedBy>Symanzik Tabea</cp:lastModifiedBy>
  <cp:revision>504</cp:revision>
  <cp:lastPrinted>2024-08-07T13:41:18Z</cp:lastPrinted>
  <dcterms:created xsi:type="dcterms:W3CDTF">2023-05-26T08:21:40Z</dcterms:created>
  <dcterms:modified xsi:type="dcterms:W3CDTF">2025-02-04T11:36:05Z</dcterms:modified>
</cp:coreProperties>
</file>