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14"/>
  </p:notesMasterIdLst>
  <p:handoutMasterIdLst>
    <p:handoutMasterId r:id="rId15"/>
  </p:handoutMasterIdLst>
  <p:sldIdLst>
    <p:sldId id="326" r:id="rId3"/>
    <p:sldId id="332" r:id="rId4"/>
    <p:sldId id="333" r:id="rId5"/>
    <p:sldId id="334" r:id="rId6"/>
    <p:sldId id="335" r:id="rId7"/>
    <p:sldId id="344" r:id="rId8"/>
    <p:sldId id="338" r:id="rId9"/>
    <p:sldId id="336" r:id="rId10"/>
    <p:sldId id="340" r:id="rId11"/>
    <p:sldId id="342" r:id="rId12"/>
    <p:sldId id="345" r:id="rId13"/>
  </p:sldIdLst>
  <p:sldSz cx="9144000" cy="6858000" type="screen4x3"/>
  <p:notesSz cx="6797675" cy="987266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3959" autoAdjust="0"/>
    <p:restoredTop sz="94624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126" y="-78"/>
      </p:cViewPr>
      <p:guideLst>
        <p:guide orient="horz" pos="3110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Arbeitsblatt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de-DE" baseline="0" dirty="0" smtClean="0">
                <a:solidFill>
                  <a:srgbClr val="C00000"/>
                </a:solidFill>
              </a:rPr>
              <a:t>Beratungen der Bildungsbegleiter*innen in  2020</a:t>
            </a:r>
          </a:p>
          <a:p>
            <a:pPr>
              <a:defRPr/>
            </a:pPr>
            <a:r>
              <a:rPr lang="de-DE" baseline="0" dirty="0" smtClean="0">
                <a:solidFill>
                  <a:srgbClr val="C00000"/>
                </a:solidFill>
              </a:rPr>
              <a:t>Insgesamt 2514</a:t>
            </a:r>
            <a:endParaRPr lang="de-DE" baseline="0" dirty="0">
              <a:solidFill>
                <a:srgbClr val="C00000"/>
              </a:solidFill>
            </a:endParaRPr>
          </a:p>
        </c:rich>
      </c:tx>
      <c:layout>
        <c:manualLayout>
          <c:xMode val="edge"/>
          <c:yMode val="edge"/>
          <c:x val="0.16848312331078258"/>
          <c:y val="3.1860259254348086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252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3E9-4873-B97A-03F0A816F902}"/>
                </c:ext>
              </c:extLst>
            </c:dLbl>
            <c:dLbl>
              <c:idx val="1"/>
              <c:layout>
                <c:manualLayout>
                  <c:x val="-7.2811404299653382E-2"/>
                  <c:y val="-6.615433941912016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938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43E9-4873-B97A-03F0A816F902}"/>
                </c:ext>
              </c:extLst>
            </c:dLbl>
            <c:dLbl>
              <c:idx val="2"/>
              <c:layout>
                <c:manualLayout>
                  <c:x val="5.8755184227925708E-2"/>
                  <c:y val="-0.1443499760422898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692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43E9-4873-B97A-03F0A816F902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632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43E9-4873-B97A-03F0A816F902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/>
                      <a:t>293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43E9-4873-B97A-03F0A816F9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Übersicht!$G$3:$K$3</c:f>
              <c:strCache>
                <c:ptCount val="5"/>
                <c:pt idx="0">
                  <c:v>Beratung mit Familie</c:v>
                </c:pt>
                <c:pt idx="1">
                  <c:v>Beratung mit Schüler</c:v>
                </c:pt>
                <c:pt idx="2">
                  <c:v>Beratung mit Eltern alleine</c:v>
                </c:pt>
                <c:pt idx="3">
                  <c:v>Beratung mit Lehrer</c:v>
                </c:pt>
                <c:pt idx="4">
                  <c:v>Hausbesuche/außerschulische Kontakte</c:v>
                </c:pt>
              </c:strCache>
            </c:strRef>
          </c:cat>
          <c:val>
            <c:numRef>
              <c:f>Übersicht!$G$11:$K$11</c:f>
              <c:numCache>
                <c:formatCode>0</c:formatCode>
                <c:ptCount val="5"/>
                <c:pt idx="0">
                  <c:v>252</c:v>
                </c:pt>
                <c:pt idx="1">
                  <c:v>938</c:v>
                </c:pt>
                <c:pt idx="2">
                  <c:v>692</c:v>
                </c:pt>
                <c:pt idx="3">
                  <c:v>632</c:v>
                </c:pt>
                <c:pt idx="4">
                  <c:v>293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3E9-4873-B97A-03F0A816F90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165065252355137"/>
          <c:y val="0.2590005680372432"/>
          <c:w val="0.3284594806184567"/>
          <c:h val="0.4136558751536568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02BF53-7F97-421C-9824-1C42FADDAFD3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7E83E1-12FB-484F-858E-05BF48ED7D3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0755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EEC9E5-4FF3-4557-A5A1-F582872D59D8}" type="datetimeFigureOut">
              <a:rPr lang="de-DE" smtClean="0"/>
              <a:pPr/>
              <a:t>26.08.2021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C8E53-09FD-481D-9377-041F676B58E5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7925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C8E53-09FD-481D-9377-041F676B58E5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0264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Die Anzahl</a:t>
            </a:r>
            <a:r>
              <a:rPr lang="de-DE" baseline="0" dirty="0" smtClean="0"/>
              <a:t> bezieht sich auf die Kinder in den Schulen.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C8E53-09FD-481D-9377-041F676B58E5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7518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kumente und Einstellungen\herfeldd\Desktop\Präsentation\master_oben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28626"/>
          </a:xfrm>
          <a:prstGeom prst="rect">
            <a:avLst/>
          </a:prstGeom>
          <a:noFill/>
        </p:spPr>
      </p:pic>
      <p:sp>
        <p:nvSpPr>
          <p:cNvPr id="6" name="AutoShape 19"/>
          <p:cNvSpPr>
            <a:spLocks noChangeArrowheads="1"/>
          </p:cNvSpPr>
          <p:nvPr userDrawn="1"/>
        </p:nvSpPr>
        <p:spPr bwMode="auto">
          <a:xfrm>
            <a:off x="71884" y="476672"/>
            <a:ext cx="8964612" cy="1080120"/>
          </a:xfrm>
          <a:prstGeom prst="triangle">
            <a:avLst>
              <a:gd name="adj" fmla="val 50000"/>
            </a:avLst>
          </a:prstGeom>
          <a:solidFill>
            <a:srgbClr val="C1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bIns="118800" anchor="b"/>
          <a:lstStyle/>
          <a:p>
            <a:pPr algn="ctr"/>
            <a:r>
              <a:rPr lang="de-DE" sz="2800" b="1" dirty="0" smtClean="0">
                <a:solidFill>
                  <a:schemeClr val="bg1"/>
                </a:solidFill>
              </a:rPr>
              <a:t>Haus </a:t>
            </a:r>
          </a:p>
          <a:p>
            <a:pPr algn="ctr"/>
            <a:r>
              <a:rPr lang="de-DE" sz="2800" b="1" dirty="0" smtClean="0">
                <a:solidFill>
                  <a:schemeClr val="bg1"/>
                </a:solidFill>
              </a:rPr>
              <a:t>der Integration</a:t>
            </a:r>
            <a:endParaRPr lang="de-DE" sz="2800" b="1" dirty="0">
              <a:solidFill>
                <a:schemeClr val="bg1"/>
              </a:solidFill>
            </a:endParaRPr>
          </a:p>
        </p:txBody>
      </p:sp>
      <p:pic>
        <p:nvPicPr>
          <p:cNvPr id="3075" name="Picture 3" descr="\\stadt.wuppertal-intra.de\personen\Herfeldd\desktop\HausdI.jpg"/>
          <p:cNvPicPr>
            <a:picLocks noChangeAspect="1" noChangeArrowheads="1"/>
          </p:cNvPicPr>
          <p:nvPr userDrawn="1"/>
        </p:nvPicPr>
        <p:blipFill>
          <a:blip r:embed="rId3" cstate="print">
            <a:lum bright="30000" contrast="-40000"/>
          </a:blip>
          <a:srcRect t="4520" b="3955"/>
          <a:stretch>
            <a:fillRect/>
          </a:stretch>
        </p:blipFill>
        <p:spPr bwMode="auto">
          <a:xfrm>
            <a:off x="323528" y="1556792"/>
            <a:ext cx="8496944" cy="460851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4808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2881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1774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02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6571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484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7629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0784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4890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1646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9444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6639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  <a:alpha val="64000"/>
              </a:schemeClr>
            </a:gs>
            <a:gs pos="40000">
              <a:schemeClr val="accent6">
                <a:lumMod val="40000"/>
                <a:lumOff val="60000"/>
                <a:alpha val="77000"/>
              </a:schemeClr>
            </a:gs>
            <a:gs pos="100000">
              <a:schemeClr val="accent6">
                <a:lumMod val="60000"/>
                <a:lumOff val="40000"/>
                <a:alpha val="72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kumente und Einstellungen\herfeldd\Desktop\Präsentation\master_oben.jp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28626"/>
          </a:xfrm>
          <a:prstGeom prst="rect">
            <a:avLst/>
          </a:prstGeom>
          <a:noFill/>
        </p:spPr>
      </p:pic>
      <p:sp>
        <p:nvSpPr>
          <p:cNvPr id="4" name="Rechteck 3"/>
          <p:cNvSpPr/>
          <p:nvPr userDrawn="1"/>
        </p:nvSpPr>
        <p:spPr>
          <a:xfrm>
            <a:off x="0" y="6237312"/>
            <a:ext cx="9144000" cy="6206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052" name="Picture 4" descr="X:\Alle Logos\Logo Ressort und Stadt\(LOGO)-Stadt-Wuppertal-Ressort-1-Zeilig.jpg"/>
          <p:cNvPicPr>
            <a:picLocks noChangeAspect="1" noChangeArrowheads="1"/>
          </p:cNvPicPr>
          <p:nvPr userDrawn="1"/>
        </p:nvPicPr>
        <p:blipFill>
          <a:blip r:embed="rId5" cstate="print"/>
          <a:srcRect t="63989" r="61801" b="-7644"/>
          <a:stretch>
            <a:fillRect/>
          </a:stretch>
        </p:blipFill>
        <p:spPr bwMode="auto">
          <a:xfrm>
            <a:off x="397297" y="6309320"/>
            <a:ext cx="1512168" cy="216024"/>
          </a:xfrm>
          <a:prstGeom prst="rect">
            <a:avLst/>
          </a:prstGeom>
          <a:noFill/>
        </p:spPr>
      </p:pic>
      <p:pic>
        <p:nvPicPr>
          <p:cNvPr id="8" name="Picture 4" descr="X:\Alle Logos\Logo Ressort und Stadt\(LOGO)-Stadt-Wuppertal-Ressort-1-Zeilig.jpg"/>
          <p:cNvPicPr>
            <a:picLocks noChangeAspect="1" noChangeArrowheads="1"/>
          </p:cNvPicPr>
          <p:nvPr userDrawn="1"/>
        </p:nvPicPr>
        <p:blipFill>
          <a:blip r:embed="rId5" cstate="print"/>
          <a:srcRect l="38199" t="63989" b="-7644"/>
          <a:stretch>
            <a:fillRect/>
          </a:stretch>
        </p:blipFill>
        <p:spPr bwMode="auto">
          <a:xfrm>
            <a:off x="397297" y="6525344"/>
            <a:ext cx="2446511" cy="216024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274449"/>
            <a:ext cx="2267744" cy="583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6EC5F-6ABE-42BF-B41F-AFAEDDA21D37}" type="datetimeFigureOut">
              <a:rPr lang="de-DE" smtClean="0"/>
              <a:t>26.08.2021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2970C-EDFD-44F4-9F87-774E440B26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203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  <a:alpha val="64000"/>
              </a:schemeClr>
            </a:gs>
            <a:gs pos="86000">
              <a:schemeClr val="accent6">
                <a:lumMod val="40000"/>
                <a:lumOff val="60000"/>
                <a:alpha val="77000"/>
              </a:schemeClr>
            </a:gs>
            <a:gs pos="100000">
              <a:schemeClr val="accent6">
                <a:lumMod val="60000"/>
                <a:lumOff val="40000"/>
                <a:alpha val="72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2"/>
          <p:cNvSpPr txBox="1">
            <a:spLocks/>
          </p:cNvSpPr>
          <p:nvPr/>
        </p:nvSpPr>
        <p:spPr>
          <a:xfrm>
            <a:off x="755576" y="1065120"/>
            <a:ext cx="7704137" cy="4884160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endParaRPr lang="de-DE" sz="36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395536" y="761603"/>
            <a:ext cx="7920880" cy="918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de-DE" sz="7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			</a:t>
            </a:r>
          </a:p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3600" b="1" kern="0" dirty="0" smtClean="0">
                <a:solidFill>
                  <a:srgbClr val="C00000"/>
                </a:solidFill>
                <a:latin typeface="Arial"/>
                <a:ea typeface="+mj-ea"/>
                <a:cs typeface="+mj-cs"/>
              </a:rPr>
              <a:t>Projekt 	Bildungsbegleiter*innen</a:t>
            </a:r>
            <a:br>
              <a:rPr lang="de-DE" sz="3600" b="1" kern="0" dirty="0" smtClean="0">
                <a:solidFill>
                  <a:srgbClr val="C00000"/>
                </a:solidFill>
                <a:latin typeface="Arial"/>
                <a:ea typeface="+mj-ea"/>
                <a:cs typeface="+mj-cs"/>
              </a:rPr>
            </a:br>
            <a:r>
              <a:rPr lang="de-DE" sz="2000" b="1" kern="0" dirty="0">
                <a:solidFill>
                  <a:srgbClr val="C00000"/>
                </a:solidFill>
                <a:latin typeface="Arial"/>
                <a:ea typeface="+mj-ea"/>
                <a:cs typeface="+mj-cs"/>
              </a:rPr>
              <a:t>Ein Projekt </a:t>
            </a:r>
            <a:r>
              <a:rPr lang="de-DE" sz="2000" b="1" kern="0" dirty="0" smtClean="0">
                <a:solidFill>
                  <a:srgbClr val="C00000"/>
                </a:solidFill>
                <a:latin typeface="Arial"/>
                <a:ea typeface="+mj-ea"/>
                <a:cs typeface="+mj-cs"/>
              </a:rPr>
              <a:t>zur Beratung und Begleitung von (neu) zugewanderten Kindern mit </a:t>
            </a:r>
            <a:r>
              <a:rPr lang="de-DE" sz="2000" b="1" kern="0" smtClean="0">
                <a:solidFill>
                  <a:srgbClr val="C00000"/>
                </a:solidFill>
                <a:latin typeface="Arial"/>
                <a:ea typeface="+mj-ea"/>
                <a:cs typeface="+mj-cs"/>
              </a:rPr>
              <a:t>ihren Familien an </a:t>
            </a:r>
            <a:r>
              <a:rPr lang="de-DE" sz="2000" b="1" kern="0" dirty="0" smtClean="0">
                <a:solidFill>
                  <a:srgbClr val="C00000"/>
                </a:solidFill>
                <a:latin typeface="Arial"/>
                <a:ea typeface="+mj-ea"/>
                <a:cs typeface="+mj-cs"/>
              </a:rPr>
              <a:t>ausgewählten Grundschulen in </a:t>
            </a:r>
            <a:r>
              <a:rPr lang="de-DE" sz="2000" b="1" kern="0" dirty="0" err="1" smtClean="0">
                <a:solidFill>
                  <a:srgbClr val="C00000"/>
                </a:solidFill>
                <a:latin typeface="Arial"/>
                <a:ea typeface="+mj-ea"/>
                <a:cs typeface="+mj-cs"/>
              </a:rPr>
              <a:t>Wichlinghausen</a:t>
            </a:r>
            <a:endParaRPr lang="de-DE" sz="2000" b="1" kern="0" dirty="0" smtClean="0">
              <a:solidFill>
                <a:srgbClr val="C00000"/>
              </a:solidFill>
              <a:latin typeface="Arial"/>
              <a:ea typeface="+mj-ea"/>
              <a:cs typeface="+mj-cs"/>
            </a:endParaRPr>
          </a:p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</a:pPr>
            <a:endParaRPr lang="de-DE" sz="2800" b="1" kern="0" dirty="0" smtClean="0">
              <a:solidFill>
                <a:srgbClr val="C00000"/>
              </a:solidFill>
              <a:latin typeface="Arial"/>
              <a:ea typeface="+mj-ea"/>
              <a:cs typeface="+mj-cs"/>
            </a:endParaRPr>
          </a:p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</a:pPr>
            <a:endParaRPr lang="de-DE" sz="2800" b="1" kern="0" dirty="0">
              <a:solidFill>
                <a:srgbClr val="C00000"/>
              </a:solidFill>
              <a:latin typeface="Arial"/>
              <a:ea typeface="+mj-ea"/>
              <a:cs typeface="+mj-cs"/>
            </a:endParaRPr>
          </a:p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1600" kern="0" dirty="0" smtClean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Präsentation Integrationsausschuss am 26.08.2021 </a:t>
            </a:r>
          </a:p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1600" kern="0" dirty="0" smtClean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Alexandra Hillenbrand, </a:t>
            </a:r>
          </a:p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1600" kern="0" dirty="0" smtClean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zuständige Lehrkraft im Kommunalen Integrationszentrum</a:t>
            </a:r>
            <a:endParaRPr lang="de-DE" sz="1600" kern="0" dirty="0" smtClean="0">
              <a:solidFill>
                <a:prstClr val="black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defRPr/>
            </a:pPr>
            <a:endParaRPr kumimoji="0" lang="de-DE" sz="4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defRPr/>
            </a:pPr>
            <a:endParaRPr lang="de-DE" sz="7200" kern="0" dirty="0">
              <a:solidFill>
                <a:prstClr val="black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defRPr/>
            </a:pPr>
            <a:endParaRPr kumimoji="0" lang="de-DE" sz="7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defRPr/>
            </a:pPr>
            <a:endParaRPr kumimoji="0" lang="de-DE" sz="7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604908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251520" y="764024"/>
            <a:ext cx="849694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DAS PROJEKT…</a:t>
            </a:r>
            <a:r>
              <a:rPr kumimoji="0" lang="de-DE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de-DE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de-DE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In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Federführung des Kommunalen Integrationszentrums und in Kooperation mit freien Trägern der Jugendhilfe sowie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dem Jugendamt der Stadt Wuppertal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wurden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im Januar 2020 sechs Bildungsbegleiter*innen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eingesetzt. 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endParaRPr lang="de-DE" sz="2000" kern="0" dirty="0" smtClean="0">
              <a:solidFill>
                <a:srgbClr val="000000"/>
              </a:solidFill>
              <a:latin typeface="Arial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Der Einsatz erfolgt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an sieben Wichlinghauser Grundschulen: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GS Matthäusstraße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GS Germanenstraße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GS Friedhofstraße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GS </a:t>
            </a:r>
            <a:r>
              <a:rPr lang="de-DE" sz="2000" kern="0" dirty="0" err="1">
                <a:solidFill>
                  <a:srgbClr val="000000"/>
                </a:solidFill>
                <a:latin typeface="Arial"/>
              </a:rPr>
              <a:t>Liegnitzer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 Straße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GS Wichlinghauser Straße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GS Schützenstraße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GS </a:t>
            </a:r>
            <a:r>
              <a:rPr lang="de-DE" sz="2000" kern="0" dirty="0" err="1">
                <a:solidFill>
                  <a:srgbClr val="000000"/>
                </a:solidFill>
                <a:latin typeface="Arial"/>
              </a:rPr>
              <a:t>Alarichstraße</a:t>
            </a:r>
            <a:endParaRPr lang="de-DE" sz="2000" kern="0" dirty="0">
              <a:solidFill>
                <a:srgbClr val="000000"/>
              </a:solidFill>
              <a:latin typeface="Arial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endParaRPr lang="de-DE" sz="2000" kern="0" dirty="0">
              <a:solidFill>
                <a:srgbClr val="000000"/>
              </a:solidFill>
              <a:latin typeface="Arial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9" y="3726401"/>
            <a:ext cx="3456384" cy="237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3015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467544" y="404664"/>
            <a:ext cx="7848872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400" b="1" kern="0" dirty="0" smtClean="0">
                <a:solidFill>
                  <a:srgbClr val="C00000"/>
                </a:solidFill>
                <a:latin typeface="Arial"/>
                <a:ea typeface="+mj-ea"/>
                <a:cs typeface="+mj-cs"/>
              </a:rPr>
              <a:t>DIE PROJEKTZIELE….</a:t>
            </a:r>
            <a:endParaRPr lang="de-DE" sz="2400" b="1" kern="0" dirty="0">
              <a:solidFill>
                <a:srgbClr val="C00000"/>
              </a:solidFill>
              <a:latin typeface="Arial"/>
              <a:ea typeface="+mj-ea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b="1" kern="0" dirty="0">
                <a:solidFill>
                  <a:srgbClr val="000000"/>
                </a:solidFill>
                <a:latin typeface="Arial"/>
              </a:rPr>
              <a:t>Aufsuchende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, </a:t>
            </a:r>
            <a:r>
              <a:rPr lang="de-DE" sz="2000" b="1" kern="0" dirty="0">
                <a:solidFill>
                  <a:srgbClr val="000000"/>
                </a:solidFill>
                <a:latin typeface="Arial"/>
              </a:rPr>
              <a:t>migrations- und kultursensible Beratung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 der Eltern und Familien,  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b="1" kern="0" dirty="0" smtClean="0">
                <a:solidFill>
                  <a:srgbClr val="000000"/>
                </a:solidFill>
                <a:latin typeface="Arial"/>
              </a:rPr>
              <a:t>Vernetzung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zwischen Eltern und Schule herstellen durch Hausbesuche und Elterngespräche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b="1" kern="0" dirty="0" smtClean="0">
                <a:solidFill>
                  <a:srgbClr val="000000"/>
                </a:solidFill>
                <a:latin typeface="Arial"/>
              </a:rPr>
              <a:t>Unterstützung bei Herausforderungen/Konflikten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bei den Schüler*innen oder zwischen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Eltern und Schule </a:t>
            </a:r>
            <a:endParaRPr lang="de-DE" sz="2000" kern="0" dirty="0" smtClean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b="1" kern="0" dirty="0" smtClean="0">
                <a:solidFill>
                  <a:srgbClr val="000000"/>
                </a:solidFill>
                <a:latin typeface="Arial"/>
              </a:rPr>
              <a:t>Informationen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über das </a:t>
            </a:r>
            <a:r>
              <a:rPr lang="de-DE" sz="2000" b="1" kern="0" dirty="0">
                <a:solidFill>
                  <a:srgbClr val="000000"/>
                </a:solidFill>
                <a:latin typeface="Arial"/>
              </a:rPr>
              <a:t>Schulsystem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 in NRW und </a:t>
            </a:r>
            <a:r>
              <a:rPr lang="de-DE" sz="2000" b="1" kern="0" dirty="0">
                <a:solidFill>
                  <a:srgbClr val="000000"/>
                </a:solidFill>
                <a:latin typeface="Arial"/>
              </a:rPr>
              <a:t>Elternmitwirkungsmöglichkeiten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 darstellen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b="1" kern="0" dirty="0">
                <a:solidFill>
                  <a:srgbClr val="000000"/>
                </a:solidFill>
                <a:latin typeface="Arial"/>
              </a:rPr>
              <a:t>Analyse und Vermittlung weiterer Unterstützungsbedarfe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(Anbindung an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Kooperationspartner, Jugendhilfe und Therapiezentren)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b="1" kern="0" dirty="0" smtClean="0">
                <a:solidFill>
                  <a:srgbClr val="000000"/>
                </a:solidFill>
                <a:latin typeface="Arial"/>
              </a:rPr>
              <a:t>Begleitung und Unterstützung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von Lehrkräften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b="1" kern="0" dirty="0" smtClean="0">
                <a:solidFill>
                  <a:srgbClr val="000000"/>
                </a:solidFill>
                <a:latin typeface="Arial"/>
              </a:rPr>
              <a:t>Im </a:t>
            </a:r>
            <a:r>
              <a:rPr lang="de-DE" sz="2000" b="1" kern="0" dirty="0" err="1" smtClean="0">
                <a:solidFill>
                  <a:srgbClr val="000000"/>
                </a:solidFill>
                <a:latin typeface="Arial"/>
              </a:rPr>
              <a:t>Lockdown</a:t>
            </a:r>
            <a:r>
              <a:rPr lang="de-DE" sz="2000" b="1" kern="0" dirty="0" smtClean="0">
                <a:solidFill>
                  <a:srgbClr val="000000"/>
                </a:solidFill>
                <a:latin typeface="Arial"/>
              </a:rPr>
              <a:t>: enge Zusammenarbeit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zwischen Schule, Eltern und Kindern</a:t>
            </a:r>
            <a:endParaRPr lang="de-DE" sz="2000" b="1" kern="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51164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395536" y="476672"/>
            <a:ext cx="842493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400" b="1" kern="0" cap="all" dirty="0" smtClean="0">
                <a:solidFill>
                  <a:srgbClr val="C00000"/>
                </a:solidFill>
                <a:latin typeface="Arial"/>
              </a:rPr>
              <a:t>Was leisten die Bildungsbegleiter*innen aktuell….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endParaRPr lang="de-DE" sz="2000" b="1" kern="0" dirty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kern="0" dirty="0">
                <a:solidFill>
                  <a:srgbClr val="000000"/>
                </a:solidFill>
                <a:latin typeface="Arial"/>
              </a:rPr>
              <a:t>Eltern werden beraten, z.B. Erklärung, Unterstützung und Hilfestellung bei der Erläuterung von Abläufen in Schule, Schulbriefe etc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.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Kinder werden gefördert durch Lernangebote und Unterstützung bei den Hausaufgaben etc.</a:t>
            </a:r>
            <a:br>
              <a:rPr lang="de-DE" sz="2000" kern="0" dirty="0" smtClean="0">
                <a:solidFill>
                  <a:srgbClr val="000000"/>
                </a:solidFill>
                <a:latin typeface="Arial"/>
              </a:rPr>
            </a:br>
            <a:endParaRPr lang="de-DE" sz="2000" kern="0" dirty="0" smtClean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Eltern erhalten Hilfestellung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bei der Anmeldung im offenen Ganztag sowie bei Nachhilfeinstituten.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/>
            </a:r>
            <a:br>
              <a:rPr lang="de-DE" sz="2000" kern="0" dirty="0" smtClean="0">
                <a:solidFill>
                  <a:srgbClr val="000000"/>
                </a:solidFill>
                <a:latin typeface="Arial"/>
              </a:rPr>
            </a:br>
            <a:endParaRPr lang="de-DE" sz="2000" kern="0" dirty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Familien werden an Anlaufstellen vernetzt: </a:t>
            </a:r>
            <a:br>
              <a:rPr lang="de-DE" sz="2000" kern="0" dirty="0" smtClean="0">
                <a:solidFill>
                  <a:srgbClr val="000000"/>
                </a:solidFill>
                <a:latin typeface="Arial"/>
              </a:rPr>
            </a:b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Herstellung von Kontakten zu Kooperationspartnern wie Zuhause in Wuppertal, Wiki, Offenes Ohr, Berliner Plätzchen </a:t>
            </a:r>
            <a:r>
              <a:rPr lang="de-DE" sz="2000" kern="0" dirty="0" err="1" smtClean="0">
                <a:solidFill>
                  <a:srgbClr val="000000"/>
                </a:solidFill>
                <a:latin typeface="Arial"/>
              </a:rPr>
              <a:t>uvm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.</a:t>
            </a:r>
            <a:endParaRPr lang="de-DE" sz="2000" kern="0" dirty="0">
              <a:solidFill>
                <a:srgbClr val="000000"/>
              </a:solidFill>
              <a:latin typeface="Arial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401524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755576" y="692696"/>
            <a:ext cx="770485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Eltern werden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zur Teilnahme an Sprachkursen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motiviert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de-DE" sz="2000" kern="0" dirty="0" smtClean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Die Lehrkräfte werden zu Problemlagen von Familien der Schüler*innen informiert 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de-DE" sz="2000" kern="0" dirty="0" smtClean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Eltern erhalten Hilfe bei der Schulanmeldung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an weiterführenden Schulen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.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de-DE" sz="2000" kern="0" dirty="0" smtClean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Kinder werden an Diagnostik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und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Therapie vermittelt/begleitet.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de-DE" sz="2000" kern="0" dirty="0">
              <a:solidFill>
                <a:srgbClr val="000000"/>
              </a:solidFill>
              <a:latin typeface="Arial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u.v.m.</a:t>
            </a:r>
            <a:endParaRPr lang="de-DE" sz="2000" kern="0" dirty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de-DE" sz="2000" kern="0" dirty="0" smtClean="0">
              <a:solidFill>
                <a:srgbClr val="000000"/>
              </a:solidFill>
              <a:latin typeface="Arial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de-DE" sz="2000" kern="0" dirty="0">
              <a:solidFill>
                <a:srgbClr val="000000"/>
              </a:solidFill>
              <a:latin typeface="Arial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081196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0545432"/>
              </p:ext>
            </p:extLst>
          </p:nvPr>
        </p:nvGraphicFramePr>
        <p:xfrm>
          <a:off x="683568" y="1124744"/>
          <a:ext cx="8136904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82870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24" y="1052736"/>
            <a:ext cx="7245676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31719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467544" y="548681"/>
            <a:ext cx="792088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1" i="0" u="none" strike="noStrike" kern="0" cap="all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Beispielerfolge</a:t>
            </a:r>
            <a:r>
              <a:rPr kumimoji="0" lang="de-DE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…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u="sng" kern="0" noProof="0" dirty="0" smtClean="0">
              <a:solidFill>
                <a:srgbClr val="000000"/>
              </a:solidFill>
              <a:latin typeface="Arial"/>
              <a:ea typeface="+mj-ea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u="sng" kern="0" noProof="0" dirty="0" smtClean="0">
              <a:solidFill>
                <a:srgbClr val="000000"/>
              </a:solidFill>
              <a:latin typeface="Arial"/>
              <a:ea typeface="+mj-ea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u="sng" kern="0" noProof="0" dirty="0" smtClean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Grundschule </a:t>
            </a:r>
            <a:r>
              <a:rPr lang="de-DE" sz="2000" u="sng" kern="0" noProof="0" dirty="0" err="1" smtClean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Alarichstraße</a:t>
            </a:r>
            <a:r>
              <a:rPr lang="de-DE" sz="2000" kern="0" noProof="0" dirty="0" smtClean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kern="0" dirty="0">
              <a:solidFill>
                <a:srgbClr val="000000"/>
              </a:solidFill>
              <a:latin typeface="Arial"/>
              <a:ea typeface="+mj-ea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kern="0" noProof="0" dirty="0" smtClean="0">
              <a:solidFill>
                <a:srgbClr val="000000"/>
              </a:solidFill>
              <a:latin typeface="Arial"/>
              <a:ea typeface="+mj-ea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000" b="0" i="0" u="none" strike="noStrike" kern="0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In</a:t>
            </a:r>
            <a:r>
              <a:rPr kumimoji="0" lang="de-DE" sz="2000" b="0" i="0" u="none" strike="noStrike" kern="0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92 % der Fälle konnte die Elternbeteiligung erhöht werden, die Eltern haben regelmäßig an Elterngesprächen teilgenommen.</a:t>
            </a:r>
          </a:p>
          <a:p>
            <a:pPr lvl="0">
              <a:defRPr/>
            </a:pPr>
            <a:r>
              <a:rPr lang="de-DE" sz="2000" kern="0" baseline="0" noProof="0" dirty="0" smtClean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Die Fehlzeiten konnten</a:t>
            </a:r>
            <a:r>
              <a:rPr lang="de-DE" sz="2000" kern="0" noProof="0" dirty="0" smtClean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 um 60 % reduziert werden,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erfolgreiche Motivation der Kinder und Familien </a:t>
            </a:r>
            <a:r>
              <a:rPr lang="de-DE" sz="2000" kern="0" dirty="0">
                <a:solidFill>
                  <a:srgbClr val="000000"/>
                </a:solidFill>
                <a:latin typeface="Arial"/>
              </a:rPr>
              <a:t>zu einem regelmäßigen </a:t>
            </a:r>
            <a:r>
              <a:rPr lang="de-DE" sz="2000" kern="0" dirty="0" smtClean="0">
                <a:solidFill>
                  <a:srgbClr val="000000"/>
                </a:solidFill>
                <a:latin typeface="Arial"/>
              </a:rPr>
              <a:t>Schulbesuch.</a:t>
            </a:r>
            <a:endParaRPr kumimoji="0" lang="de-DE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824372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611560" y="764705"/>
            <a:ext cx="81369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de-DE" sz="2000" u="sng" dirty="0" smtClean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de-DE" sz="2000" u="sng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Grundschule Friedhofstrasse</a:t>
            </a:r>
            <a:endParaRPr lang="de-DE" sz="2000" u="sng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(40 Schüler*innen)</a:t>
            </a:r>
          </a:p>
          <a:p>
            <a:pPr>
              <a:spcAft>
                <a:spcPts val="0"/>
              </a:spcAft>
            </a:pPr>
            <a:endParaRPr lang="de-DE" sz="2000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62,5 </a:t>
            </a: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% der Schüler </a:t>
            </a: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hatten hohe Fehlzeiten</a:t>
            </a: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Bei 88% der Schüler konnte durch Bildungsbegleitung (</a:t>
            </a: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mehrere </a:t>
            </a: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Hausbesuche/ Beratungen der Eltern) </a:t>
            </a: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Fehlzeiten </a:t>
            </a: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reduziert werden.</a:t>
            </a:r>
          </a:p>
          <a:p>
            <a:pPr>
              <a:spcAft>
                <a:spcPts val="0"/>
              </a:spcAft>
            </a:pP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37,5 </a:t>
            </a: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% der Schüler fehlte die Schulausstattung. Bei 100% der Kinder konnte eine angemessene Schulausstattung durch </a:t>
            </a: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Zusammenarbeit mit </a:t>
            </a:r>
            <a:r>
              <a:rPr lang="de-DE" sz="200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Eltern angeschafft </a:t>
            </a: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werden.</a:t>
            </a:r>
          </a:p>
          <a:p>
            <a:pPr>
              <a:spcAft>
                <a:spcPts val="0"/>
              </a:spcAft>
            </a:pP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95</a:t>
            </a: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% der Eltern konnten erreicht werden, so das eine Kommunikation mit der Schule hergestellt werden konnte.</a:t>
            </a:r>
          </a:p>
        </p:txBody>
      </p:sp>
    </p:spTree>
    <p:extLst>
      <p:ext uri="{BB962C8B-B14F-4D97-AF65-F5344CB8AC3E}">
        <p14:creationId xmlns:p14="http://schemas.microsoft.com/office/powerpoint/2010/main" val="2508662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683568" y="548680"/>
            <a:ext cx="4918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de-DE" sz="2400" b="1" kern="0" cap="all" dirty="0" smtClean="0">
                <a:solidFill>
                  <a:srgbClr val="C00000"/>
                </a:solidFill>
                <a:latin typeface="Arial"/>
              </a:rPr>
              <a:t>Weitere Projekterfolge…</a:t>
            </a:r>
            <a:endParaRPr lang="de-DE" sz="2400" b="1" kern="0" cap="all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467544" y="1268760"/>
            <a:ext cx="81369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b="1" u="sng" dirty="0" smtClean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b="1" u="sng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Projekt Bildungspartnerschaften im Jugendamt wurde entwickelt als erweiterte Form des Projektes Bildungsbegleiter*innen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Projektantrag MSB zur Begleitung von </a:t>
            </a:r>
            <a:r>
              <a:rPr lang="de-DE" sz="2000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Schüler*innen mit </a:t>
            </a:r>
            <a:r>
              <a:rPr lang="de-DE" sz="2000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Romahintergrund</a:t>
            </a: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wurde gemeinsam mit der Schulaufsicht gestellt</a:t>
            </a:r>
            <a:b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endParaRPr lang="de-DE" sz="2000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Weitere Vernetzung der Akteure und Fachkräfte in der Bildungsarbeit zum Thema Unterstützung/Förderung der Integration von Kindern mit </a:t>
            </a:r>
            <a:r>
              <a:rPr lang="de-DE" sz="2000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Romahintergrund</a:t>
            </a: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u="sng" dirty="0" smtClean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b="1" u="sng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endParaRPr lang="de-DE" sz="2000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7030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467544" y="1268760"/>
            <a:ext cx="81369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b="1" u="sng" dirty="0" smtClean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b="1" u="sng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de-DE" sz="6000" b="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Vielen Dank!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Kontakt</a:t>
            </a: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Ressort Zuwanderung und Integration</a:t>
            </a:r>
            <a:b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Kommunales Integrationszentrum</a:t>
            </a:r>
          </a:p>
          <a:p>
            <a:pPr>
              <a:spcAft>
                <a:spcPts val="0"/>
              </a:spcAft>
            </a:pPr>
            <a:endParaRPr lang="de-DE" sz="2000" dirty="0" smtClean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Team Bildung – Alexandra Hillenbrand</a:t>
            </a: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Tel. 0202 563 2098</a:t>
            </a:r>
          </a:p>
          <a:p>
            <a:pPr>
              <a:spcAft>
                <a:spcPts val="0"/>
              </a:spcAft>
            </a:pPr>
            <a:r>
              <a:rPr lang="de-DE" sz="2000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Alexandra.hillenbrand@stadt.wuppertal.de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u="sng" dirty="0" smtClean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2000" b="1" u="sng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endParaRPr lang="de-DE" sz="2000" dirty="0">
              <a:solidFill>
                <a:schemeClr val="bg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3765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504</Words>
  <Application>Microsoft Office PowerPoint</Application>
  <PresentationFormat>Bildschirmpräsentation (4:3)</PresentationFormat>
  <Paragraphs>92</Paragraphs>
  <Slides>11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11</vt:i4>
      </vt:variant>
    </vt:vector>
  </HeadingPairs>
  <TitlesOfParts>
    <vt:vector size="15" baseType="lpstr">
      <vt:lpstr>Arial</vt:lpstr>
      <vt:lpstr>Calibri</vt:lpstr>
      <vt:lpstr>Larissa-Design</vt:lpstr>
      <vt:lpstr>Benutzerdefiniertes 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Stadt Wuppertal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 Eckpunkte der beruflichen Anerkennung“</dc:title>
  <dc:creator>herfeldd</dc:creator>
  <cp:lastModifiedBy>Sieben Adriana</cp:lastModifiedBy>
  <cp:revision>775</cp:revision>
  <cp:lastPrinted>2021-08-26T10:39:09Z</cp:lastPrinted>
  <dcterms:created xsi:type="dcterms:W3CDTF">2013-06-17T08:30:13Z</dcterms:created>
  <dcterms:modified xsi:type="dcterms:W3CDTF">2021-08-26T15:31:29Z</dcterms:modified>
</cp:coreProperties>
</file>